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y="5143500" cx="9144000"/>
  <p:notesSz cx="6858000" cy="9144000"/>
  <p:embeddedFontLst>
    <p:embeddedFont>
      <p:font typeface="Cormorant Garamond SemiBold"/>
      <p:regular r:id="rId62"/>
      <p:bold r:id="rId63"/>
      <p:italic r:id="rId64"/>
      <p:boldItalic r:id="rId65"/>
    </p:embeddedFont>
    <p:embeddedFont>
      <p:font typeface="Cormorant Garamond"/>
      <p:regular r:id="rId66"/>
      <p:bold r:id="rId67"/>
      <p:italic r:id="rId68"/>
      <p:boldItalic r:id="rId69"/>
    </p:embeddedFont>
    <p:embeddedFont>
      <p:font typeface="Work Sans"/>
      <p:regular r:id="rId70"/>
      <p:bold r:id="rId71"/>
      <p:italic r:id="rId72"/>
      <p:boldItalic r:id="rId73"/>
    </p:embeddedFont>
    <p:embeddedFont>
      <p:font typeface="Cormorant Garamond Medium"/>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50388D-EAAA-47E6-9470-6B706C7A891C}">
  <a:tblStyle styleId="{D850388D-EAAA-47E6-9470-6B706C7A891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WorkSans-boldItalic.fntdata"/><Relationship Id="rId72" Type="http://schemas.openxmlformats.org/officeDocument/2006/relationships/font" Target="fonts/WorkSans-italic.fntdata"/><Relationship Id="rId31" Type="http://schemas.openxmlformats.org/officeDocument/2006/relationships/slide" Target="slides/slide24.xml"/><Relationship Id="rId75" Type="http://schemas.openxmlformats.org/officeDocument/2006/relationships/font" Target="fonts/CormorantGaramondMedium-bold.fntdata"/><Relationship Id="rId30" Type="http://schemas.openxmlformats.org/officeDocument/2006/relationships/slide" Target="slides/slide23.xml"/><Relationship Id="rId74" Type="http://schemas.openxmlformats.org/officeDocument/2006/relationships/font" Target="fonts/CormorantGaramondMedium-regular.fntdata"/><Relationship Id="rId33" Type="http://schemas.openxmlformats.org/officeDocument/2006/relationships/slide" Target="slides/slide26.xml"/><Relationship Id="rId77" Type="http://schemas.openxmlformats.org/officeDocument/2006/relationships/font" Target="fonts/CormorantGaramondMedium-boldItalic.fntdata"/><Relationship Id="rId32" Type="http://schemas.openxmlformats.org/officeDocument/2006/relationships/slide" Target="slides/slide25.xml"/><Relationship Id="rId76" Type="http://schemas.openxmlformats.org/officeDocument/2006/relationships/font" Target="fonts/CormorantGaramondMedium-italic.fntdata"/><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WorkSans-bold.fntdata"/><Relationship Id="rId70" Type="http://schemas.openxmlformats.org/officeDocument/2006/relationships/font" Target="fonts/WorkSans-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CormorantGaramondSemiBold-regular.fntdata"/><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CormorantGaramondSemiBold-italic.fntdata"/><Relationship Id="rId63" Type="http://schemas.openxmlformats.org/officeDocument/2006/relationships/font" Target="fonts/CormorantGaramondSemiBold-bold.fntdata"/><Relationship Id="rId22" Type="http://schemas.openxmlformats.org/officeDocument/2006/relationships/slide" Target="slides/slide15.xml"/><Relationship Id="rId66" Type="http://schemas.openxmlformats.org/officeDocument/2006/relationships/font" Target="fonts/CormorantGaramond-regular.fntdata"/><Relationship Id="rId21" Type="http://schemas.openxmlformats.org/officeDocument/2006/relationships/slide" Target="slides/slide14.xml"/><Relationship Id="rId65" Type="http://schemas.openxmlformats.org/officeDocument/2006/relationships/font" Target="fonts/CormorantGaramondSemiBold-boldItalic.fntdata"/><Relationship Id="rId24" Type="http://schemas.openxmlformats.org/officeDocument/2006/relationships/slide" Target="slides/slide17.xml"/><Relationship Id="rId68" Type="http://schemas.openxmlformats.org/officeDocument/2006/relationships/font" Target="fonts/CormorantGaramond-italic.fntdata"/><Relationship Id="rId23" Type="http://schemas.openxmlformats.org/officeDocument/2006/relationships/slide" Target="slides/slide16.xml"/><Relationship Id="rId67" Type="http://schemas.openxmlformats.org/officeDocument/2006/relationships/font" Target="fonts/CormorantGaramond-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CormorantGaramond-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0e27ebd16c_0_3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0e27ebd16c_0_3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0e27ebd16c_0_3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0e27ebd16c_0_3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0e27ebd16c_0_4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0e27ebd16c_0_4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0e27ebd16c_0_4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0e27ebd16c_0_4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0e27ebd16c_0_3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0e27ebd16c_0_3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0e27ebd16c_0_3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0e27ebd16c_0_3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0e27ebd16c_0_40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0e27ebd16c_0_4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0e27ebd16c_0_4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0e27ebd16c_0_4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0e27ebd16c_0_4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0e27ebd16c_0_4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0e27ebd16c_0_4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0e27ebd16c_0_4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0e27ebd16c_0_4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0e27ebd16c_0_4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0e27ebd16c_0_4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0e27ebd16c_0_4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0e27ebd16c_0_4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0e27ebd16c_0_4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0e27ebd16c_0_4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0e27ebd16c_0_4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0e27ebd16c_0_4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0e27ebd16c_0_4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0e27ebd16c_0_4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0e27ebd16c_0_4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0e27ebd16c_0_4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0e27ebd16c_0_4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0e27ebd16c_0_4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30e27ebd16c_0_4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0e27ebd16c_0_4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0e27ebd16c_0_4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0e27ebd16c_0_4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0e27ebd16c_0_4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0e9b2f75b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0e9b2f75b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0e27ebd16c_0_4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0e27ebd16c_0_4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0e27ebd16c_0_4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0e27ebd16c_0_4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0e27ebd16c_0_4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0e27ebd16c_0_4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0e27ebd16c_0_4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0e27ebd16c_0_4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0e27ebd16c_0_4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0e27ebd16c_0_4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0e27ebd16c_0_4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0e27ebd16c_0_4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0e27ebd16c_0_3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0e27ebd16c_0_3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0e27ebd16c_0_4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0e27ebd16c_0_4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0e27ebd16c_0_4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0e27ebd16c_0_4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0e27ebd16c_0_4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0e27ebd16c_0_4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0e27ebd16c_0_4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0e27ebd16c_0_4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0e27ebd16c_0_4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0e27ebd16c_0_4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0e27ebd16c_0_4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0e27ebd16c_0_4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Sharon conducted in person??</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0e27ebd16c_0_4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0e27ebd16c_0_4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0e27ebd16c_0_4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0e27ebd16c_0_4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0e27ebd16c_0_4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0e27ebd16c_0_4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0e27ebd16c_0_4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30e27ebd16c_0_4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0e27ebd16c_0_4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0e27ebd16c_0_4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30e27ebd16c_0_4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30e27ebd16c_0_4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0e27ebd16c_0_4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0e27ebd16c_0_4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0e27ebd16c_0_4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30e27ebd16c_0_4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0e27ebd16c_0_4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0e27ebd16c_0_4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0e27ebd16c_0_3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0e27ebd16c_0_3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0e27ebd16c_0_4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30e27ebd16c_0_4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30e27ebd16c_0_4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30e27ebd16c_0_4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30e78b4c70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30e78b4c70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30e27ebd16c_0_4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30e27ebd16c_0_4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0e27ebd16c_0_4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30e27ebd16c_0_4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30e27ebd16c_0_4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30e27ebd16c_0_4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0e27ebd16c_0_4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30e27ebd16c_0_4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0e27ebd16c_0_4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30e27ebd16c_0_4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30e9b2f75b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30e9b2f75b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0e9b2f75b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30e9b2f75b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2271875" y="1112125"/>
            <a:ext cx="6157200" cy="1807200"/>
          </a:xfrm>
          <a:prstGeom prst="rect">
            <a:avLst/>
          </a:prstGeom>
        </p:spPr>
        <p:txBody>
          <a:bodyPr anchorCtr="0" anchor="b" bIns="91425" lIns="91425" spcFirstLastPara="1" rIns="91425" wrap="square" tIns="91425">
            <a:noAutofit/>
          </a:bodyPr>
          <a:lstStyle>
            <a:lvl1pPr lvl="0" algn="r">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55" name="Google Shape;55;p14"/>
          <p:cNvSpPr txBox="1"/>
          <p:nvPr>
            <p:ph idx="1" type="subTitle"/>
          </p:nvPr>
        </p:nvSpPr>
        <p:spPr>
          <a:xfrm>
            <a:off x="5814938" y="3345275"/>
            <a:ext cx="2613600" cy="686100"/>
          </a:xfrm>
          <a:prstGeom prst="rect">
            <a:avLst/>
          </a:prstGeom>
          <a:noFill/>
        </p:spPr>
        <p:txBody>
          <a:bodyPr anchorCtr="0" anchor="t" bIns="91425" lIns="91425" spcFirstLastPara="1" rIns="91425" wrap="square" tIns="91425">
            <a:noAutofit/>
          </a:bodyPr>
          <a:lstStyle>
            <a:lvl1pPr lvl="0" algn="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56" name="Google Shape;56;p14"/>
          <p:cNvGrpSpPr/>
          <p:nvPr/>
        </p:nvGrpSpPr>
        <p:grpSpPr>
          <a:xfrm>
            <a:off x="2392138" y="27347"/>
            <a:ext cx="6609961" cy="6323502"/>
            <a:chOff x="2392138" y="27347"/>
            <a:chExt cx="6609961" cy="6323502"/>
          </a:xfrm>
        </p:grpSpPr>
        <p:grpSp>
          <p:nvGrpSpPr>
            <p:cNvPr id="57" name="Google Shape;57;p14"/>
            <p:cNvGrpSpPr/>
            <p:nvPr/>
          </p:nvGrpSpPr>
          <p:grpSpPr>
            <a:xfrm>
              <a:off x="2392138" y="4154274"/>
              <a:ext cx="2167175" cy="2196575"/>
              <a:chOff x="1634238" y="3913849"/>
              <a:chExt cx="2167175" cy="2196575"/>
            </a:xfrm>
          </p:grpSpPr>
          <p:sp>
            <p:nvSpPr>
              <p:cNvPr id="58" name="Google Shape;58;p14"/>
              <p:cNvSpPr/>
              <p:nvPr/>
            </p:nvSpPr>
            <p:spPr>
              <a:xfrm rot="10800000">
                <a:off x="1634238" y="3913849"/>
                <a:ext cx="2167175" cy="2196575"/>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4"/>
              <p:cNvSpPr/>
              <p:nvPr/>
            </p:nvSpPr>
            <p:spPr>
              <a:xfrm rot="10800000">
                <a:off x="1641056" y="4540976"/>
                <a:ext cx="442581" cy="984783"/>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 name="Google Shape;60;p14"/>
            <p:cNvGrpSpPr/>
            <p:nvPr/>
          </p:nvGrpSpPr>
          <p:grpSpPr>
            <a:xfrm>
              <a:off x="7537799" y="27347"/>
              <a:ext cx="1464300" cy="1015300"/>
              <a:chOff x="6080074" y="-281741"/>
              <a:chExt cx="1464300" cy="1015300"/>
            </a:xfrm>
          </p:grpSpPr>
          <p:sp>
            <p:nvSpPr>
              <p:cNvPr id="61" name="Google Shape;61;p14"/>
              <p:cNvSpPr/>
              <p:nvPr/>
            </p:nvSpPr>
            <p:spPr>
              <a:xfrm>
                <a:off x="6080074" y="-281741"/>
                <a:ext cx="779538" cy="837594"/>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6721001" y="-107588"/>
                <a:ext cx="823372" cy="84114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4"/>
              <p:cNvSpPr/>
              <p:nvPr/>
            </p:nvSpPr>
            <p:spPr>
              <a:xfrm>
                <a:off x="6639256" y="-34136"/>
                <a:ext cx="318687" cy="559186"/>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5"/>
          <p:cNvSpPr txBox="1"/>
          <p:nvPr>
            <p:ph type="title"/>
          </p:nvPr>
        </p:nvSpPr>
        <p:spPr>
          <a:xfrm>
            <a:off x="2391900" y="2558900"/>
            <a:ext cx="4360200" cy="9336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66" name="Google Shape;66;p15"/>
          <p:cNvSpPr txBox="1"/>
          <p:nvPr>
            <p:ph hasCustomPrompt="1" idx="2" type="title"/>
          </p:nvPr>
        </p:nvSpPr>
        <p:spPr>
          <a:xfrm>
            <a:off x="4027150" y="1651000"/>
            <a:ext cx="1089900" cy="8445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6000"/>
              <a:buNone/>
              <a:defRPr sz="5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67" name="Google Shape;67;p15"/>
          <p:cNvGrpSpPr/>
          <p:nvPr/>
        </p:nvGrpSpPr>
        <p:grpSpPr>
          <a:xfrm>
            <a:off x="-1853643" y="-1760699"/>
            <a:ext cx="11674091" cy="9005999"/>
            <a:chOff x="-1853643" y="-1760699"/>
            <a:chExt cx="11674091" cy="9005999"/>
          </a:xfrm>
        </p:grpSpPr>
        <p:grpSp>
          <p:nvGrpSpPr>
            <p:cNvPr id="68" name="Google Shape;68;p15"/>
            <p:cNvGrpSpPr/>
            <p:nvPr/>
          </p:nvGrpSpPr>
          <p:grpSpPr>
            <a:xfrm>
              <a:off x="5746025" y="-1760699"/>
              <a:ext cx="4074422" cy="3119600"/>
              <a:chOff x="5746025" y="-1760699"/>
              <a:chExt cx="4074422" cy="3119600"/>
            </a:xfrm>
          </p:grpSpPr>
          <p:sp>
            <p:nvSpPr>
              <p:cNvPr id="69" name="Google Shape;69;p15"/>
              <p:cNvSpPr/>
              <p:nvPr/>
            </p:nvSpPr>
            <p:spPr>
              <a:xfrm flipH="1" rot="5400000">
                <a:off x="8248343" y="-213203"/>
                <a:ext cx="1714318" cy="142989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5"/>
              <p:cNvSpPr/>
              <p:nvPr/>
            </p:nvSpPr>
            <p:spPr>
              <a:xfrm flipH="1" rot="5400000">
                <a:off x="5859812" y="-1874486"/>
                <a:ext cx="2882825" cy="3110398"/>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5"/>
              <p:cNvSpPr/>
              <p:nvPr/>
            </p:nvSpPr>
            <p:spPr>
              <a:xfrm flipH="1" rot="5400000">
                <a:off x="8375952" y="-194748"/>
                <a:ext cx="488927" cy="438192"/>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 name="Google Shape;72;p15"/>
            <p:cNvGrpSpPr/>
            <p:nvPr/>
          </p:nvGrpSpPr>
          <p:grpSpPr>
            <a:xfrm>
              <a:off x="-1853643" y="2969381"/>
              <a:ext cx="4444542" cy="4275919"/>
              <a:chOff x="-1853643" y="2969381"/>
              <a:chExt cx="4444542" cy="4275919"/>
            </a:xfrm>
          </p:grpSpPr>
          <p:sp>
            <p:nvSpPr>
              <p:cNvPr id="73" name="Google Shape;73;p15"/>
              <p:cNvSpPr/>
              <p:nvPr/>
            </p:nvSpPr>
            <p:spPr>
              <a:xfrm flipH="1" rot="8823053">
                <a:off x="-707529" y="3785539"/>
                <a:ext cx="1123238" cy="1339508"/>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5"/>
              <p:cNvSpPr/>
              <p:nvPr/>
            </p:nvSpPr>
            <p:spPr>
              <a:xfrm flipH="1" rot="8823052">
                <a:off x="-1250452" y="3547541"/>
                <a:ext cx="3048560" cy="3119600"/>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5"/>
              <p:cNvSpPr/>
              <p:nvPr/>
            </p:nvSpPr>
            <p:spPr>
              <a:xfrm flipH="1" rot="8823053">
                <a:off x="160247" y="3720129"/>
                <a:ext cx="435739" cy="1010280"/>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5"/>
              <p:cNvSpPr/>
              <p:nvPr/>
            </p:nvSpPr>
            <p:spPr>
              <a:xfrm flipH="1" rot="8823054">
                <a:off x="728357" y="4514237"/>
                <a:ext cx="1581573" cy="1500893"/>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5"/>
              <p:cNvSpPr/>
              <p:nvPr/>
            </p:nvSpPr>
            <p:spPr>
              <a:xfrm flipH="1" rot="8823053">
                <a:off x="604410" y="4813819"/>
                <a:ext cx="708480" cy="735922"/>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8" name="Shape 78"/>
        <p:cNvGrpSpPr/>
        <p:nvPr/>
      </p:nvGrpSpPr>
      <p:grpSpPr>
        <a:xfrm>
          <a:off x="0" y="0"/>
          <a:ext cx="0" cy="0"/>
          <a:chOff x="0" y="0"/>
          <a:chExt cx="0" cy="0"/>
        </a:xfrm>
      </p:grpSpPr>
      <p:sp>
        <p:nvSpPr>
          <p:cNvPr id="79" name="Google Shape;79;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80" name="Google Shape;80;p16"/>
          <p:cNvSpPr txBox="1"/>
          <p:nvPr>
            <p:ph idx="1" type="body"/>
          </p:nvPr>
        </p:nvSpPr>
        <p:spPr>
          <a:xfrm>
            <a:off x="720000" y="1152475"/>
            <a:ext cx="7704000" cy="1060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17"/>
          <p:cNvSpPr txBox="1"/>
          <p:nvPr>
            <p:ph idx="1" type="subTitle"/>
          </p:nvPr>
        </p:nvSpPr>
        <p:spPr>
          <a:xfrm>
            <a:off x="974710" y="2117725"/>
            <a:ext cx="3322800" cy="4560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83" name="Google Shape;83;p17"/>
          <p:cNvSpPr txBox="1"/>
          <p:nvPr>
            <p:ph idx="2" type="subTitle"/>
          </p:nvPr>
        </p:nvSpPr>
        <p:spPr>
          <a:xfrm>
            <a:off x="4846489" y="2117725"/>
            <a:ext cx="3322800" cy="4560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84" name="Google Shape;84;p17"/>
          <p:cNvSpPr txBox="1"/>
          <p:nvPr>
            <p:ph idx="3" type="subTitle"/>
          </p:nvPr>
        </p:nvSpPr>
        <p:spPr>
          <a:xfrm>
            <a:off x="974700" y="2501350"/>
            <a:ext cx="3322800" cy="141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5" name="Google Shape;85;p17"/>
          <p:cNvSpPr txBox="1"/>
          <p:nvPr>
            <p:ph idx="4" type="subTitle"/>
          </p:nvPr>
        </p:nvSpPr>
        <p:spPr>
          <a:xfrm>
            <a:off x="4846490" y="2501350"/>
            <a:ext cx="3322800" cy="141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6" name="Google Shape;8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87" name="Google Shape;87;p17"/>
          <p:cNvGrpSpPr/>
          <p:nvPr/>
        </p:nvGrpSpPr>
        <p:grpSpPr>
          <a:xfrm>
            <a:off x="-738650" y="-1989925"/>
            <a:ext cx="11839706" cy="8526270"/>
            <a:chOff x="-738650" y="-1989925"/>
            <a:chExt cx="11839706" cy="8526270"/>
          </a:xfrm>
        </p:grpSpPr>
        <p:grpSp>
          <p:nvGrpSpPr>
            <p:cNvPr id="88" name="Google Shape;88;p17"/>
            <p:cNvGrpSpPr/>
            <p:nvPr/>
          </p:nvGrpSpPr>
          <p:grpSpPr>
            <a:xfrm>
              <a:off x="-738650" y="-1989925"/>
              <a:ext cx="2690650" cy="2928150"/>
              <a:chOff x="-738650" y="-1989925"/>
              <a:chExt cx="2690650" cy="2928150"/>
            </a:xfrm>
          </p:grpSpPr>
          <p:sp>
            <p:nvSpPr>
              <p:cNvPr id="89" name="Google Shape;89;p17"/>
              <p:cNvSpPr/>
              <p:nvPr/>
            </p:nvSpPr>
            <p:spPr>
              <a:xfrm flipH="1">
                <a:off x="-398079" y="146163"/>
                <a:ext cx="901669" cy="792062"/>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7"/>
              <p:cNvSpPr/>
              <p:nvPr/>
            </p:nvSpPr>
            <p:spPr>
              <a:xfrm flipH="1">
                <a:off x="-738650" y="-1989925"/>
                <a:ext cx="2690650" cy="2420554"/>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7"/>
              <p:cNvSpPr/>
              <p:nvPr/>
            </p:nvSpPr>
            <p:spPr>
              <a:xfrm flipH="1">
                <a:off x="-130578" y="52212"/>
                <a:ext cx="670705" cy="313171"/>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2" name="Google Shape;92;p17"/>
            <p:cNvGrpSpPr/>
            <p:nvPr/>
          </p:nvGrpSpPr>
          <p:grpSpPr>
            <a:xfrm>
              <a:off x="3311470" y="4283324"/>
              <a:ext cx="2864355" cy="2253021"/>
              <a:chOff x="3311470" y="4283324"/>
              <a:chExt cx="2864355" cy="2253021"/>
            </a:xfrm>
          </p:grpSpPr>
          <p:sp>
            <p:nvSpPr>
              <p:cNvPr id="93" name="Google Shape;93;p17"/>
              <p:cNvSpPr/>
              <p:nvPr/>
            </p:nvSpPr>
            <p:spPr>
              <a:xfrm rot="5232444">
                <a:off x="4192762" y="4752656"/>
                <a:ext cx="1954860" cy="1230925"/>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7"/>
              <p:cNvSpPr/>
              <p:nvPr/>
            </p:nvSpPr>
            <p:spPr>
              <a:xfrm rot="5232446">
                <a:off x="2933937" y="4744549"/>
                <a:ext cx="2190793" cy="133057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7"/>
              <p:cNvSpPr/>
              <p:nvPr/>
            </p:nvSpPr>
            <p:spPr>
              <a:xfrm rot="5232443">
                <a:off x="3957448" y="4774719"/>
                <a:ext cx="1787803" cy="1077061"/>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7"/>
              <p:cNvSpPr/>
              <p:nvPr/>
            </p:nvSpPr>
            <p:spPr>
              <a:xfrm>
                <a:off x="5832545" y="4608502"/>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7" name="Google Shape;97;p17"/>
            <p:cNvSpPr/>
            <p:nvPr/>
          </p:nvSpPr>
          <p:spPr>
            <a:xfrm rot="-7085674">
              <a:off x="7766694" y="801166"/>
              <a:ext cx="3793337" cy="1234451"/>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 name="Shape 98"/>
        <p:cNvGrpSpPr/>
        <p:nvPr/>
      </p:nvGrpSpPr>
      <p:grpSpPr>
        <a:xfrm>
          <a:off x="0" y="0"/>
          <a:ext cx="0" cy="0"/>
          <a:chOff x="0" y="0"/>
          <a:chExt cx="0" cy="0"/>
        </a:xfrm>
      </p:grpSpPr>
      <p:sp>
        <p:nvSpPr>
          <p:cNvPr id="99" name="Google Shape;99;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100" name="Google Shape;100;p18"/>
          <p:cNvGrpSpPr/>
          <p:nvPr/>
        </p:nvGrpSpPr>
        <p:grpSpPr>
          <a:xfrm>
            <a:off x="-1808302" y="-2186375"/>
            <a:ext cx="12845027" cy="8663495"/>
            <a:chOff x="-1808302" y="-2186375"/>
            <a:chExt cx="12845027" cy="8663495"/>
          </a:xfrm>
        </p:grpSpPr>
        <p:sp>
          <p:nvSpPr>
            <p:cNvPr id="101" name="Google Shape;101;p18"/>
            <p:cNvSpPr/>
            <p:nvPr/>
          </p:nvSpPr>
          <p:spPr>
            <a:xfrm flipH="1" rot="10800000">
              <a:off x="-1808302" y="-712245"/>
              <a:ext cx="3778975" cy="1229775"/>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2" name="Google Shape;102;p18"/>
            <p:cNvGrpSpPr/>
            <p:nvPr/>
          </p:nvGrpSpPr>
          <p:grpSpPr>
            <a:xfrm>
              <a:off x="7257749" y="-2186375"/>
              <a:ext cx="3778976" cy="3652987"/>
              <a:chOff x="7257749" y="-2186375"/>
              <a:chExt cx="3778976" cy="3652987"/>
            </a:xfrm>
          </p:grpSpPr>
          <p:sp>
            <p:nvSpPr>
              <p:cNvPr id="103" name="Google Shape;103;p18"/>
              <p:cNvSpPr/>
              <p:nvPr/>
            </p:nvSpPr>
            <p:spPr>
              <a:xfrm flipH="1" rot="-3253921">
                <a:off x="7907535" y="-1685911"/>
                <a:ext cx="2591673" cy="2652058"/>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8"/>
              <p:cNvSpPr/>
              <p:nvPr/>
            </p:nvSpPr>
            <p:spPr>
              <a:xfrm flipH="1" rot="-3253923">
                <a:off x="9207727" y="-58404"/>
                <a:ext cx="370435" cy="858866"/>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8"/>
              <p:cNvSpPr/>
              <p:nvPr/>
            </p:nvSpPr>
            <p:spPr>
              <a:xfrm flipH="1" rot="-3253923">
                <a:off x="7496072" y="-738218"/>
                <a:ext cx="1344543" cy="1275950"/>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8"/>
              <p:cNvSpPr/>
              <p:nvPr/>
            </p:nvSpPr>
            <p:spPr>
              <a:xfrm flipH="1" rot="-3253925">
                <a:off x="8336770" y="-520341"/>
                <a:ext cx="602300" cy="625627"/>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7" name="Google Shape;107;p18"/>
            <p:cNvGrpSpPr/>
            <p:nvPr/>
          </p:nvGrpSpPr>
          <p:grpSpPr>
            <a:xfrm>
              <a:off x="7894354" y="4441161"/>
              <a:ext cx="1955307" cy="2035959"/>
              <a:chOff x="7894354" y="4441161"/>
              <a:chExt cx="1955307" cy="2035959"/>
            </a:xfrm>
          </p:grpSpPr>
          <p:sp>
            <p:nvSpPr>
              <p:cNvPr id="108" name="Google Shape;108;p18"/>
              <p:cNvSpPr/>
              <p:nvPr/>
            </p:nvSpPr>
            <p:spPr>
              <a:xfrm rot="-5067856">
                <a:off x="8206689" y="4872499"/>
                <a:ext cx="1931782" cy="117328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8"/>
              <p:cNvSpPr/>
              <p:nvPr/>
            </p:nvSpPr>
            <p:spPr>
              <a:xfrm rot="-5067862">
                <a:off x="7654826" y="4963544"/>
                <a:ext cx="1576436" cy="949740"/>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0" name="Google Shape;110;p18"/>
            <p:cNvGrpSpPr/>
            <p:nvPr/>
          </p:nvGrpSpPr>
          <p:grpSpPr>
            <a:xfrm>
              <a:off x="-262931" y="4303148"/>
              <a:ext cx="1097796" cy="1227681"/>
              <a:chOff x="-262931" y="4303148"/>
              <a:chExt cx="1097796" cy="1227681"/>
            </a:xfrm>
          </p:grpSpPr>
          <p:sp>
            <p:nvSpPr>
              <p:cNvPr id="111" name="Google Shape;111;p18"/>
              <p:cNvSpPr/>
              <p:nvPr/>
            </p:nvSpPr>
            <p:spPr>
              <a:xfrm rot="-2700000">
                <a:off x="-105311" y="4467064"/>
                <a:ext cx="782555" cy="769963"/>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8"/>
              <p:cNvSpPr/>
              <p:nvPr/>
            </p:nvSpPr>
            <p:spPr>
              <a:xfrm rot="-2700000">
                <a:off x="-95035" y="4754919"/>
                <a:ext cx="578738" cy="669313"/>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3" name="Shape 113"/>
        <p:cNvGrpSpPr/>
        <p:nvPr/>
      </p:nvGrpSpPr>
      <p:grpSpPr>
        <a:xfrm>
          <a:off x="0" y="0"/>
          <a:ext cx="0" cy="0"/>
          <a:chOff x="0" y="0"/>
          <a:chExt cx="0" cy="0"/>
        </a:xfrm>
      </p:grpSpPr>
      <p:sp>
        <p:nvSpPr>
          <p:cNvPr id="114" name="Google Shape;114;p19"/>
          <p:cNvSpPr txBox="1"/>
          <p:nvPr>
            <p:ph type="title"/>
          </p:nvPr>
        </p:nvSpPr>
        <p:spPr>
          <a:xfrm>
            <a:off x="716463" y="1049525"/>
            <a:ext cx="4549500" cy="645300"/>
          </a:xfrm>
          <a:prstGeom prst="rect">
            <a:avLst/>
          </a:prstGeom>
        </p:spPr>
        <p:txBody>
          <a:bodyPr anchorCtr="0" anchor="b" bIns="91425" lIns="91425" spcFirstLastPara="1" rIns="91425" wrap="square" tIns="91425">
            <a:noAutofit/>
          </a:bodyPr>
          <a:lstStyle>
            <a:lvl1pPr lvl="0" algn="l">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115" name="Google Shape;115;p19"/>
          <p:cNvSpPr txBox="1"/>
          <p:nvPr>
            <p:ph idx="1" type="body"/>
          </p:nvPr>
        </p:nvSpPr>
        <p:spPr>
          <a:xfrm>
            <a:off x="716463" y="1694875"/>
            <a:ext cx="4549500" cy="23991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Hind Vadodara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116" name="Google Shape;116;p19"/>
          <p:cNvSpPr/>
          <p:nvPr>
            <p:ph idx="2" type="pic"/>
          </p:nvPr>
        </p:nvSpPr>
        <p:spPr>
          <a:xfrm>
            <a:off x="5863738" y="878350"/>
            <a:ext cx="2563800" cy="3386700"/>
          </a:xfrm>
          <a:prstGeom prst="ellipse">
            <a:avLst/>
          </a:prstGeom>
          <a:noFill/>
          <a:ln>
            <a:noFill/>
          </a:ln>
        </p:spPr>
      </p:sp>
      <p:grpSp>
        <p:nvGrpSpPr>
          <p:cNvPr id="117" name="Google Shape;117;p19"/>
          <p:cNvGrpSpPr/>
          <p:nvPr/>
        </p:nvGrpSpPr>
        <p:grpSpPr>
          <a:xfrm>
            <a:off x="-1040773" y="-585045"/>
            <a:ext cx="3652199" cy="6267200"/>
            <a:chOff x="-1040773" y="-585045"/>
            <a:chExt cx="3652199" cy="6267200"/>
          </a:xfrm>
        </p:grpSpPr>
        <p:sp>
          <p:nvSpPr>
            <p:cNvPr id="118" name="Google Shape;118;p19"/>
            <p:cNvSpPr/>
            <p:nvPr/>
          </p:nvSpPr>
          <p:spPr>
            <a:xfrm>
              <a:off x="-1040773" y="4493655"/>
              <a:ext cx="3652199" cy="1188500"/>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9" name="Google Shape;119;p19"/>
            <p:cNvGrpSpPr/>
            <p:nvPr/>
          </p:nvGrpSpPr>
          <p:grpSpPr>
            <a:xfrm>
              <a:off x="-286663" y="-585045"/>
              <a:ext cx="1793953" cy="1625488"/>
              <a:chOff x="-286663" y="-585045"/>
              <a:chExt cx="1793953" cy="1625488"/>
            </a:xfrm>
          </p:grpSpPr>
          <p:sp>
            <p:nvSpPr>
              <p:cNvPr id="120" name="Google Shape;120;p19"/>
              <p:cNvSpPr/>
              <p:nvPr/>
            </p:nvSpPr>
            <p:spPr>
              <a:xfrm rot="-1851393">
                <a:off x="-194587" y="-34700"/>
                <a:ext cx="475429" cy="490256"/>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9"/>
              <p:cNvSpPr/>
              <p:nvPr/>
            </p:nvSpPr>
            <p:spPr>
              <a:xfrm rot="-1851394">
                <a:off x="-63742" y="-301205"/>
                <a:ext cx="1398756" cy="1057808"/>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9"/>
              <p:cNvSpPr/>
              <p:nvPr/>
            </p:nvSpPr>
            <p:spPr>
              <a:xfrm rot="-1851393">
                <a:off x="-10012" y="-4917"/>
                <a:ext cx="371661" cy="391781"/>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9"/>
              <p:cNvSpPr/>
              <p:nvPr/>
            </p:nvSpPr>
            <p:spPr>
              <a:xfrm rot="-1851393">
                <a:off x="638574" y="-442846"/>
                <a:ext cx="446839" cy="441548"/>
              </a:xfrm>
              <a:custGeom>
                <a:rect b="b" l="l" r="r" t="t"/>
                <a:pathLst>
                  <a:path extrusionOk="0" h="176" w="178">
                    <a:moveTo>
                      <a:pt x="0" y="0"/>
                    </a:moveTo>
                    <a:cubicBezTo>
                      <a:pt x="1" y="72"/>
                      <a:pt x="62" y="155"/>
                      <a:pt x="178" y="176"/>
                    </a:cubicBezTo>
                    <a:cubicBezTo>
                      <a:pt x="149" y="95"/>
                      <a:pt x="79" y="29"/>
                      <a:pt x="0"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4" name="Shape 124"/>
        <p:cNvGrpSpPr/>
        <p:nvPr/>
      </p:nvGrpSpPr>
      <p:grpSpPr>
        <a:xfrm>
          <a:off x="0" y="0"/>
          <a:ext cx="0" cy="0"/>
          <a:chOff x="0" y="0"/>
          <a:chExt cx="0" cy="0"/>
        </a:xfrm>
      </p:grpSpPr>
      <p:sp>
        <p:nvSpPr>
          <p:cNvPr id="125" name="Google Shape;125;p20"/>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126" name="Google Shape;126;p20"/>
          <p:cNvGrpSpPr/>
          <p:nvPr/>
        </p:nvGrpSpPr>
        <p:grpSpPr>
          <a:xfrm>
            <a:off x="-1825470" y="-1155882"/>
            <a:ext cx="11643345" cy="7780494"/>
            <a:chOff x="-1825470" y="-1155882"/>
            <a:chExt cx="11643345" cy="7780494"/>
          </a:xfrm>
        </p:grpSpPr>
        <p:grpSp>
          <p:nvGrpSpPr>
            <p:cNvPr id="127" name="Google Shape;127;p20"/>
            <p:cNvGrpSpPr/>
            <p:nvPr/>
          </p:nvGrpSpPr>
          <p:grpSpPr>
            <a:xfrm rot="-3646607">
              <a:off x="-1202687" y="3051080"/>
              <a:ext cx="2877806" cy="3114830"/>
              <a:chOff x="-859751" y="-662002"/>
              <a:chExt cx="2071024" cy="2241600"/>
            </a:xfrm>
          </p:grpSpPr>
          <p:sp>
            <p:nvSpPr>
              <p:cNvPr id="128" name="Google Shape;128;p20"/>
              <p:cNvSpPr/>
              <p:nvPr/>
            </p:nvSpPr>
            <p:spPr>
              <a:xfrm flipH="1" rot="-9605216">
                <a:off x="-746338" y="434090"/>
                <a:ext cx="1466423" cy="923386"/>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20"/>
              <p:cNvSpPr/>
              <p:nvPr/>
            </p:nvSpPr>
            <p:spPr>
              <a:xfrm flipH="1" rot="-9605215">
                <a:off x="-552984" y="-411974"/>
                <a:ext cx="1643406" cy="998137"/>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20"/>
              <p:cNvSpPr/>
              <p:nvPr/>
            </p:nvSpPr>
            <p:spPr>
              <a:xfrm flipH="1" rot="-9605216">
                <a:off x="-652604" y="251100"/>
                <a:ext cx="1341106" cy="807964"/>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1" name="Google Shape;131;p20"/>
            <p:cNvGrpSpPr/>
            <p:nvPr/>
          </p:nvGrpSpPr>
          <p:grpSpPr>
            <a:xfrm rot="5400000">
              <a:off x="7093918" y="-1209898"/>
              <a:ext cx="2669941" cy="2777974"/>
              <a:chOff x="8038709" y="3443546"/>
              <a:chExt cx="2097197" cy="2182055"/>
            </a:xfrm>
          </p:grpSpPr>
          <p:sp>
            <p:nvSpPr>
              <p:cNvPr id="132" name="Google Shape;132;p20"/>
              <p:cNvSpPr/>
              <p:nvPr/>
            </p:nvSpPr>
            <p:spPr>
              <a:xfrm rot="7254737">
                <a:off x="9422347" y="3896056"/>
                <a:ext cx="595019" cy="613577"/>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20"/>
              <p:cNvSpPr/>
              <p:nvPr/>
            </p:nvSpPr>
            <p:spPr>
              <a:xfrm rot="7254737">
                <a:off x="8180992" y="3872627"/>
                <a:ext cx="1750601" cy="1323893"/>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20"/>
              <p:cNvSpPr/>
              <p:nvPr/>
            </p:nvSpPr>
            <p:spPr>
              <a:xfrm rot="7254738">
                <a:off x="9352486" y="4057687"/>
                <a:ext cx="465149" cy="490330"/>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20"/>
              <p:cNvSpPr/>
              <p:nvPr/>
            </p:nvSpPr>
            <p:spPr>
              <a:xfrm rot="7254736">
                <a:off x="8792583" y="4889499"/>
                <a:ext cx="559238" cy="552617"/>
              </a:xfrm>
              <a:custGeom>
                <a:rect b="b" l="l" r="r" t="t"/>
                <a:pathLst>
                  <a:path extrusionOk="0" h="176" w="178">
                    <a:moveTo>
                      <a:pt x="0" y="0"/>
                    </a:moveTo>
                    <a:cubicBezTo>
                      <a:pt x="1" y="72"/>
                      <a:pt x="62" y="155"/>
                      <a:pt x="178" y="176"/>
                    </a:cubicBezTo>
                    <a:cubicBezTo>
                      <a:pt x="149" y="95"/>
                      <a:pt x="79" y="29"/>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6" name="Shape 136"/>
        <p:cNvGrpSpPr/>
        <p:nvPr/>
      </p:nvGrpSpPr>
      <p:grpSpPr>
        <a:xfrm>
          <a:off x="0" y="0"/>
          <a:ext cx="0" cy="0"/>
          <a:chOff x="0" y="0"/>
          <a:chExt cx="0" cy="0"/>
        </a:xfrm>
      </p:grpSpPr>
      <p:sp>
        <p:nvSpPr>
          <p:cNvPr id="137" name="Google Shape;137;p21"/>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8" name="Google Shape;138;p21"/>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grpSp>
        <p:nvGrpSpPr>
          <p:cNvPr id="139" name="Google Shape;139;p21"/>
          <p:cNvGrpSpPr/>
          <p:nvPr/>
        </p:nvGrpSpPr>
        <p:grpSpPr>
          <a:xfrm>
            <a:off x="-621653" y="-1339739"/>
            <a:ext cx="11501945" cy="8491055"/>
            <a:chOff x="-621653" y="-1339739"/>
            <a:chExt cx="11501945" cy="8491055"/>
          </a:xfrm>
        </p:grpSpPr>
        <p:grpSp>
          <p:nvGrpSpPr>
            <p:cNvPr id="140" name="Google Shape;140;p21"/>
            <p:cNvGrpSpPr/>
            <p:nvPr/>
          </p:nvGrpSpPr>
          <p:grpSpPr>
            <a:xfrm>
              <a:off x="-331986" y="-994881"/>
              <a:ext cx="10642789" cy="8146197"/>
              <a:chOff x="-331986" y="-994881"/>
              <a:chExt cx="10642789" cy="8146197"/>
            </a:xfrm>
          </p:grpSpPr>
          <p:grpSp>
            <p:nvGrpSpPr>
              <p:cNvPr id="141" name="Google Shape;141;p21"/>
              <p:cNvGrpSpPr/>
              <p:nvPr/>
            </p:nvGrpSpPr>
            <p:grpSpPr>
              <a:xfrm rot="-3311851">
                <a:off x="-142531" y="-457568"/>
                <a:ext cx="2132802" cy="1576396"/>
                <a:chOff x="7020533" y="-620439"/>
                <a:chExt cx="1725925" cy="1275665"/>
              </a:xfrm>
            </p:grpSpPr>
            <p:sp>
              <p:nvSpPr>
                <p:cNvPr id="142" name="Google Shape;142;p21"/>
                <p:cNvSpPr/>
                <p:nvPr/>
              </p:nvSpPr>
              <p:spPr>
                <a:xfrm flipH="1" rot="-6078529">
                  <a:off x="7354665" y="-390864"/>
                  <a:ext cx="1059874" cy="880264"/>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21"/>
                <p:cNvSpPr/>
                <p:nvPr/>
              </p:nvSpPr>
              <p:spPr>
                <a:xfrm flipH="1" rot="-6078530">
                  <a:off x="7802453" y="-506439"/>
                  <a:ext cx="905495" cy="82088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21"/>
                <p:cNvSpPr/>
                <p:nvPr/>
              </p:nvSpPr>
              <p:spPr>
                <a:xfrm>
                  <a:off x="7020533" y="-123823"/>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5" name="Google Shape;145;p21"/>
              <p:cNvGrpSpPr/>
              <p:nvPr/>
            </p:nvGrpSpPr>
            <p:grpSpPr>
              <a:xfrm rot="1376523">
                <a:off x="7112874" y="3336665"/>
                <a:ext cx="2632033" cy="3437626"/>
                <a:chOff x="-740027" y="3666704"/>
                <a:chExt cx="2632031" cy="3437625"/>
              </a:xfrm>
            </p:grpSpPr>
            <p:sp>
              <p:nvSpPr>
                <p:cNvPr id="146" name="Google Shape;146;p21"/>
                <p:cNvSpPr/>
                <p:nvPr/>
              </p:nvSpPr>
              <p:spPr>
                <a:xfrm>
                  <a:off x="-740027" y="3666704"/>
                  <a:ext cx="1446385" cy="120641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21"/>
                <p:cNvSpPr/>
                <p:nvPr/>
              </p:nvSpPr>
              <p:spPr>
                <a:xfrm>
                  <a:off x="-540257" y="4480059"/>
                  <a:ext cx="2432262" cy="2624269"/>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21"/>
                <p:cNvSpPr/>
                <p:nvPr/>
              </p:nvSpPr>
              <p:spPr>
                <a:xfrm>
                  <a:off x="179691" y="4494328"/>
                  <a:ext cx="412512" cy="369707"/>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49" name="Google Shape;149;p21"/>
            <p:cNvSpPr/>
            <p:nvPr/>
          </p:nvSpPr>
          <p:spPr>
            <a:xfrm rot="-92584">
              <a:off x="-596508" y="4261911"/>
              <a:ext cx="1583957" cy="1888882"/>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21"/>
            <p:cNvSpPr/>
            <p:nvPr/>
          </p:nvSpPr>
          <p:spPr>
            <a:xfrm rot="-92584">
              <a:off x="680985" y="4342919"/>
              <a:ext cx="614466" cy="1424628"/>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21"/>
            <p:cNvSpPr/>
            <p:nvPr/>
          </p:nvSpPr>
          <p:spPr>
            <a:xfrm rot="2851429">
              <a:off x="7877926" y="-599632"/>
              <a:ext cx="2795607" cy="1791460"/>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2" name="Shape 152"/>
        <p:cNvGrpSpPr/>
        <p:nvPr/>
      </p:nvGrpSpPr>
      <p:grpSpPr>
        <a:xfrm>
          <a:off x="0" y="0"/>
          <a:ext cx="0" cy="0"/>
          <a:chOff x="0" y="0"/>
          <a:chExt cx="0" cy="0"/>
        </a:xfrm>
      </p:grpSpPr>
      <p:sp>
        <p:nvSpPr>
          <p:cNvPr id="153" name="Google Shape;153;p22"/>
          <p:cNvSpPr/>
          <p:nvPr>
            <p:ph idx="2" type="pic"/>
          </p:nvPr>
        </p:nvSpPr>
        <p:spPr>
          <a:xfrm>
            <a:off x="0" y="0"/>
            <a:ext cx="9144000" cy="5143500"/>
          </a:xfrm>
          <a:prstGeom prst="rect">
            <a:avLst/>
          </a:prstGeom>
          <a:noFill/>
          <a:ln>
            <a:noFill/>
          </a:ln>
        </p:spPr>
      </p:sp>
      <p:sp>
        <p:nvSpPr>
          <p:cNvPr id="154" name="Google Shape;154;p22"/>
          <p:cNvSpPr txBox="1"/>
          <p:nvPr>
            <p:ph type="title"/>
          </p:nvPr>
        </p:nvSpPr>
        <p:spPr>
          <a:xfrm>
            <a:off x="4413250" y="4091000"/>
            <a:ext cx="4010700" cy="517500"/>
          </a:xfrm>
          <a:prstGeom prst="rect">
            <a:avLst/>
          </a:prstGeom>
          <a:solidFill>
            <a:schemeClr val="lt1"/>
          </a:solidFill>
        </p:spPr>
        <p:txBody>
          <a:bodyPr anchorCtr="0" anchor="b" bIns="91425" lIns="91425" spcFirstLastPara="1" rIns="91425" wrap="square" tIns="91425">
            <a:noAutofit/>
          </a:bodyPr>
          <a:lstStyle>
            <a:lvl1pPr lvl="0" algn="ctr">
              <a:spcBef>
                <a:spcPts val="0"/>
              </a:spcBef>
              <a:spcAft>
                <a:spcPts val="0"/>
              </a:spcAft>
              <a:buSzPts val="3300"/>
              <a:buNone/>
              <a:defRPr sz="2000"/>
            </a:lvl1pPr>
            <a:lvl2pPr lvl="1" algn="ctr">
              <a:spcBef>
                <a:spcPts val="0"/>
              </a:spcBef>
              <a:spcAft>
                <a:spcPts val="0"/>
              </a:spcAft>
              <a:buSzPts val="3300"/>
              <a:buNone/>
              <a:defRPr/>
            </a:lvl2pPr>
            <a:lvl3pPr lvl="2" algn="ctr">
              <a:spcBef>
                <a:spcPts val="0"/>
              </a:spcBef>
              <a:spcAft>
                <a:spcPts val="0"/>
              </a:spcAft>
              <a:buSzPts val="3300"/>
              <a:buNone/>
              <a:defRPr/>
            </a:lvl3pPr>
            <a:lvl4pPr lvl="3" algn="ctr">
              <a:spcBef>
                <a:spcPts val="0"/>
              </a:spcBef>
              <a:spcAft>
                <a:spcPts val="0"/>
              </a:spcAft>
              <a:buSzPts val="3300"/>
              <a:buNone/>
              <a:defRPr/>
            </a:lvl4pPr>
            <a:lvl5pPr lvl="4" algn="ctr">
              <a:spcBef>
                <a:spcPts val="0"/>
              </a:spcBef>
              <a:spcAft>
                <a:spcPts val="0"/>
              </a:spcAft>
              <a:buSzPts val="3300"/>
              <a:buNone/>
              <a:defRPr/>
            </a:lvl5pPr>
            <a:lvl6pPr lvl="5" algn="ctr">
              <a:spcBef>
                <a:spcPts val="0"/>
              </a:spcBef>
              <a:spcAft>
                <a:spcPts val="0"/>
              </a:spcAft>
              <a:buSzPts val="3300"/>
              <a:buNone/>
              <a:defRPr/>
            </a:lvl6pPr>
            <a:lvl7pPr lvl="6" algn="ctr">
              <a:spcBef>
                <a:spcPts val="0"/>
              </a:spcBef>
              <a:spcAft>
                <a:spcPts val="0"/>
              </a:spcAft>
              <a:buSzPts val="3300"/>
              <a:buNone/>
              <a:defRPr/>
            </a:lvl7pPr>
            <a:lvl8pPr lvl="7" algn="ctr">
              <a:spcBef>
                <a:spcPts val="0"/>
              </a:spcBef>
              <a:spcAft>
                <a:spcPts val="0"/>
              </a:spcAft>
              <a:buSzPts val="3300"/>
              <a:buNone/>
              <a:defRPr/>
            </a:lvl8pPr>
            <a:lvl9pPr lvl="8" algn="ctr">
              <a:spcBef>
                <a:spcPts val="0"/>
              </a:spcBef>
              <a:spcAft>
                <a:spcPts val="0"/>
              </a:spcAft>
              <a:buSzPts val="33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5" name="Shape 155"/>
        <p:cNvGrpSpPr/>
        <p:nvPr/>
      </p:nvGrpSpPr>
      <p:grpSpPr>
        <a:xfrm>
          <a:off x="0" y="0"/>
          <a:ext cx="0" cy="0"/>
          <a:chOff x="0" y="0"/>
          <a:chExt cx="0" cy="0"/>
        </a:xfrm>
      </p:grpSpPr>
      <p:sp>
        <p:nvSpPr>
          <p:cNvPr id="156" name="Google Shape;156;p23"/>
          <p:cNvSpPr txBox="1"/>
          <p:nvPr>
            <p:ph hasCustomPrompt="1" type="title"/>
          </p:nvPr>
        </p:nvSpPr>
        <p:spPr>
          <a:xfrm>
            <a:off x="3601275" y="1832775"/>
            <a:ext cx="4827600" cy="9120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72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57" name="Google Shape;157;p23"/>
          <p:cNvSpPr txBox="1"/>
          <p:nvPr>
            <p:ph idx="1" type="subTitle"/>
          </p:nvPr>
        </p:nvSpPr>
        <p:spPr>
          <a:xfrm>
            <a:off x="3601300" y="2931225"/>
            <a:ext cx="4827600" cy="37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58" name="Google Shape;158;p23"/>
          <p:cNvGrpSpPr/>
          <p:nvPr/>
        </p:nvGrpSpPr>
        <p:grpSpPr>
          <a:xfrm>
            <a:off x="-685364" y="-1192198"/>
            <a:ext cx="10921788" cy="7927220"/>
            <a:chOff x="-685364" y="-1192198"/>
            <a:chExt cx="10921788" cy="7927220"/>
          </a:xfrm>
        </p:grpSpPr>
        <p:grpSp>
          <p:nvGrpSpPr>
            <p:cNvPr id="159" name="Google Shape;159;p23"/>
            <p:cNvGrpSpPr/>
            <p:nvPr/>
          </p:nvGrpSpPr>
          <p:grpSpPr>
            <a:xfrm>
              <a:off x="6342673" y="-1192198"/>
              <a:ext cx="3893751" cy="4011599"/>
              <a:chOff x="6342673" y="-1192198"/>
              <a:chExt cx="3893751" cy="4011599"/>
            </a:xfrm>
          </p:grpSpPr>
          <p:sp>
            <p:nvSpPr>
              <p:cNvPr id="160" name="Google Shape;160;p23"/>
              <p:cNvSpPr/>
              <p:nvPr/>
            </p:nvSpPr>
            <p:spPr>
              <a:xfrm rot="-1160648">
                <a:off x="7988317" y="911746"/>
                <a:ext cx="1118630" cy="1334009"/>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23"/>
              <p:cNvSpPr/>
              <p:nvPr/>
            </p:nvSpPr>
            <p:spPr>
              <a:xfrm rot="-1160644">
                <a:off x="6771522" y="-702527"/>
                <a:ext cx="3036053" cy="3106792"/>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23"/>
              <p:cNvSpPr/>
              <p:nvPr/>
            </p:nvSpPr>
            <p:spPr>
              <a:xfrm rot="-1160647">
                <a:off x="8831083" y="802912"/>
                <a:ext cx="433951" cy="1006133"/>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23"/>
              <p:cNvSpPr/>
              <p:nvPr/>
            </p:nvSpPr>
            <p:spPr>
              <a:xfrm rot="-1160645">
                <a:off x="8136572" y="-973523"/>
                <a:ext cx="1575084" cy="1494731"/>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23"/>
              <p:cNvSpPr/>
              <p:nvPr/>
            </p:nvSpPr>
            <p:spPr>
              <a:xfrm rot="-1160648">
                <a:off x="8295244" y="-100497"/>
                <a:ext cx="705572" cy="732900"/>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5" name="Google Shape;165;p23"/>
            <p:cNvGrpSpPr/>
            <p:nvPr/>
          </p:nvGrpSpPr>
          <p:grpSpPr>
            <a:xfrm>
              <a:off x="7278156" y="4145285"/>
              <a:ext cx="2022804" cy="2277366"/>
              <a:chOff x="7278156" y="4145285"/>
              <a:chExt cx="2022804" cy="2277366"/>
            </a:xfrm>
          </p:grpSpPr>
          <p:sp>
            <p:nvSpPr>
              <p:cNvPr id="166" name="Google Shape;166;p23"/>
              <p:cNvSpPr/>
              <p:nvPr/>
            </p:nvSpPr>
            <p:spPr>
              <a:xfrm rot="-4691930">
                <a:off x="7298921" y="4457703"/>
                <a:ext cx="1981274" cy="165253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23"/>
              <p:cNvSpPr/>
              <p:nvPr/>
            </p:nvSpPr>
            <p:spPr>
              <a:xfrm rot="-4691929">
                <a:off x="8661814" y="4612158"/>
                <a:ext cx="565063" cy="506421"/>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2"/>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8" name="Google Shape;168;p23"/>
            <p:cNvSpPr/>
            <p:nvPr/>
          </p:nvSpPr>
          <p:spPr>
            <a:xfrm rot="7115255">
              <a:off x="-146374" y="366154"/>
              <a:ext cx="654775" cy="669391"/>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 name="Google Shape;169;p23"/>
            <p:cNvGrpSpPr/>
            <p:nvPr/>
          </p:nvGrpSpPr>
          <p:grpSpPr>
            <a:xfrm>
              <a:off x="-685364" y="3521646"/>
              <a:ext cx="4234435" cy="3213376"/>
              <a:chOff x="-685364" y="3521646"/>
              <a:chExt cx="4234435" cy="3213376"/>
            </a:xfrm>
          </p:grpSpPr>
          <p:sp>
            <p:nvSpPr>
              <p:cNvPr id="170" name="Google Shape;170;p23"/>
              <p:cNvSpPr/>
              <p:nvPr/>
            </p:nvSpPr>
            <p:spPr>
              <a:xfrm rot="7115255">
                <a:off x="1390208" y="4298778"/>
                <a:ext cx="401927" cy="467696"/>
              </a:xfrm>
              <a:custGeom>
                <a:rect b="b" l="l" r="r" t="t"/>
                <a:pathLst>
                  <a:path extrusionOk="0" h="135" w="116">
                    <a:moveTo>
                      <a:pt x="80" y="0"/>
                    </a:moveTo>
                    <a:cubicBezTo>
                      <a:pt x="43" y="0"/>
                      <a:pt x="0" y="35"/>
                      <a:pt x="13" y="91"/>
                    </a:cubicBezTo>
                    <a:cubicBezTo>
                      <a:pt x="18" y="113"/>
                      <a:pt x="30" y="127"/>
                      <a:pt x="49" y="135"/>
                    </a:cubicBezTo>
                    <a:cubicBezTo>
                      <a:pt x="51" y="94"/>
                      <a:pt x="71" y="50"/>
                      <a:pt x="116" y="17"/>
                    </a:cubicBezTo>
                    <a:cubicBezTo>
                      <a:pt x="107" y="5"/>
                      <a:pt x="94" y="0"/>
                      <a:pt x="8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23"/>
              <p:cNvSpPr/>
              <p:nvPr/>
            </p:nvSpPr>
            <p:spPr>
              <a:xfrm rot="7115256">
                <a:off x="402367" y="3306357"/>
                <a:ext cx="1515628" cy="3377639"/>
              </a:xfrm>
              <a:custGeom>
                <a:rect b="b" l="l" r="r" t="t"/>
                <a:pathLst>
                  <a:path extrusionOk="0" h="974" w="437">
                    <a:moveTo>
                      <a:pt x="131" y="0"/>
                    </a:moveTo>
                    <a:cubicBezTo>
                      <a:pt x="126" y="4"/>
                      <a:pt x="122" y="7"/>
                      <a:pt x="118" y="10"/>
                    </a:cubicBezTo>
                    <a:cubicBezTo>
                      <a:pt x="27" y="83"/>
                      <a:pt x="0" y="228"/>
                      <a:pt x="97" y="301"/>
                    </a:cubicBezTo>
                    <a:cubicBezTo>
                      <a:pt x="110" y="312"/>
                      <a:pt x="168" y="327"/>
                      <a:pt x="164" y="348"/>
                    </a:cubicBezTo>
                    <a:cubicBezTo>
                      <a:pt x="159" y="366"/>
                      <a:pt x="114" y="381"/>
                      <a:pt x="100" y="391"/>
                    </a:cubicBezTo>
                    <a:cubicBezTo>
                      <a:pt x="100" y="391"/>
                      <a:pt x="100" y="391"/>
                      <a:pt x="100" y="391"/>
                    </a:cubicBezTo>
                    <a:cubicBezTo>
                      <a:pt x="100" y="391"/>
                      <a:pt x="100" y="391"/>
                      <a:pt x="100" y="391"/>
                    </a:cubicBezTo>
                    <a:cubicBezTo>
                      <a:pt x="141" y="443"/>
                      <a:pt x="128" y="516"/>
                      <a:pt x="66" y="516"/>
                    </a:cubicBezTo>
                    <a:cubicBezTo>
                      <a:pt x="60" y="516"/>
                      <a:pt x="54" y="515"/>
                      <a:pt x="46" y="513"/>
                    </a:cubicBezTo>
                    <a:cubicBezTo>
                      <a:pt x="42" y="512"/>
                      <a:pt x="37" y="511"/>
                      <a:pt x="33" y="509"/>
                    </a:cubicBezTo>
                    <a:cubicBezTo>
                      <a:pt x="32" y="543"/>
                      <a:pt x="44" y="576"/>
                      <a:pt x="67" y="602"/>
                    </a:cubicBezTo>
                    <a:cubicBezTo>
                      <a:pt x="124" y="667"/>
                      <a:pt x="174" y="629"/>
                      <a:pt x="172" y="670"/>
                    </a:cubicBezTo>
                    <a:cubicBezTo>
                      <a:pt x="172" y="687"/>
                      <a:pt x="152" y="698"/>
                      <a:pt x="140" y="709"/>
                    </a:cubicBezTo>
                    <a:cubicBezTo>
                      <a:pt x="117" y="730"/>
                      <a:pt x="106" y="761"/>
                      <a:pt x="106" y="793"/>
                    </a:cubicBezTo>
                    <a:cubicBezTo>
                      <a:pt x="185" y="822"/>
                      <a:pt x="255" y="888"/>
                      <a:pt x="284" y="969"/>
                    </a:cubicBezTo>
                    <a:cubicBezTo>
                      <a:pt x="302" y="973"/>
                      <a:pt x="321" y="974"/>
                      <a:pt x="342" y="974"/>
                    </a:cubicBezTo>
                    <a:cubicBezTo>
                      <a:pt x="357" y="974"/>
                      <a:pt x="373" y="973"/>
                      <a:pt x="390" y="971"/>
                    </a:cubicBezTo>
                    <a:cubicBezTo>
                      <a:pt x="432" y="966"/>
                      <a:pt x="437" y="950"/>
                      <a:pt x="436" y="923"/>
                    </a:cubicBezTo>
                    <a:cubicBezTo>
                      <a:pt x="420" y="693"/>
                      <a:pt x="405" y="463"/>
                      <a:pt x="390" y="233"/>
                    </a:cubicBezTo>
                    <a:cubicBezTo>
                      <a:pt x="387" y="198"/>
                      <a:pt x="392" y="134"/>
                      <a:pt x="388" y="76"/>
                    </a:cubicBezTo>
                    <a:cubicBezTo>
                      <a:pt x="337" y="114"/>
                      <a:pt x="245" y="158"/>
                      <a:pt x="174" y="177"/>
                    </a:cubicBezTo>
                    <a:cubicBezTo>
                      <a:pt x="171" y="178"/>
                      <a:pt x="167" y="179"/>
                      <a:pt x="165" y="179"/>
                    </a:cubicBezTo>
                    <a:cubicBezTo>
                      <a:pt x="156" y="179"/>
                      <a:pt x="153" y="174"/>
                      <a:pt x="151" y="164"/>
                    </a:cubicBezTo>
                    <a:cubicBezTo>
                      <a:pt x="141" y="110"/>
                      <a:pt x="134" y="55"/>
                      <a:pt x="13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23"/>
              <p:cNvSpPr/>
              <p:nvPr/>
            </p:nvSpPr>
            <p:spPr>
              <a:xfrm rot="7115256">
                <a:off x="1291955" y="4432974"/>
                <a:ext cx="375619" cy="434081"/>
              </a:xfrm>
              <a:custGeom>
                <a:rect b="b" l="l" r="r" t="t"/>
                <a:pathLst>
                  <a:path extrusionOk="0" h="125" w="108">
                    <a:moveTo>
                      <a:pt x="67" y="0"/>
                    </a:moveTo>
                    <a:cubicBezTo>
                      <a:pt x="22" y="33"/>
                      <a:pt x="2" y="77"/>
                      <a:pt x="0" y="118"/>
                    </a:cubicBezTo>
                    <a:cubicBezTo>
                      <a:pt x="4" y="120"/>
                      <a:pt x="9" y="121"/>
                      <a:pt x="13" y="122"/>
                    </a:cubicBezTo>
                    <a:cubicBezTo>
                      <a:pt x="21" y="124"/>
                      <a:pt x="27" y="125"/>
                      <a:pt x="33" y="125"/>
                    </a:cubicBezTo>
                    <a:cubicBezTo>
                      <a:pt x="95" y="125"/>
                      <a:pt x="108" y="52"/>
                      <a:pt x="67" y="0"/>
                    </a:cubicBezTo>
                    <a:cubicBezTo>
                      <a:pt x="67" y="0"/>
                      <a:pt x="67" y="0"/>
                      <a:pt x="6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23"/>
              <p:cNvSpPr/>
              <p:nvPr/>
            </p:nvSpPr>
            <p:spPr>
              <a:xfrm rot="7115255">
                <a:off x="2397110" y="5636152"/>
                <a:ext cx="1043547" cy="866699"/>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23"/>
              <p:cNvSpPr/>
              <p:nvPr/>
            </p:nvSpPr>
            <p:spPr>
              <a:xfrm rot="7115254">
                <a:off x="2167171" y="5420435"/>
                <a:ext cx="891546" cy="80823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23"/>
              <p:cNvSpPr/>
              <p:nvPr/>
            </p:nvSpPr>
            <p:spPr>
              <a:xfrm rot="7115256">
                <a:off x="-309340" y="3965320"/>
                <a:ext cx="616774" cy="609467"/>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76" name="Shape 176"/>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77" name="Shape 177"/>
        <p:cNvGrpSpPr/>
        <p:nvPr/>
      </p:nvGrpSpPr>
      <p:grpSpPr>
        <a:xfrm>
          <a:off x="0" y="0"/>
          <a:ext cx="0" cy="0"/>
          <a:chOff x="0" y="0"/>
          <a:chExt cx="0" cy="0"/>
        </a:xfrm>
      </p:grpSpPr>
      <p:sp>
        <p:nvSpPr>
          <p:cNvPr id="178" name="Google Shape;178;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179" name="Google Shape;179;p25"/>
          <p:cNvSpPr txBox="1"/>
          <p:nvPr>
            <p:ph hasCustomPrompt="1" idx="2" type="title"/>
          </p:nvPr>
        </p:nvSpPr>
        <p:spPr>
          <a:xfrm>
            <a:off x="2892025" y="13214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0" name="Google Shape;180;p25"/>
          <p:cNvSpPr txBox="1"/>
          <p:nvPr>
            <p:ph hasCustomPrompt="1" idx="3" type="title"/>
          </p:nvPr>
        </p:nvSpPr>
        <p:spPr>
          <a:xfrm>
            <a:off x="2892025" y="30082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1" name="Google Shape;181;p25"/>
          <p:cNvSpPr txBox="1"/>
          <p:nvPr>
            <p:ph hasCustomPrompt="1" idx="4" type="title"/>
          </p:nvPr>
        </p:nvSpPr>
        <p:spPr>
          <a:xfrm>
            <a:off x="2892025" y="18837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2" name="Google Shape;182;p25"/>
          <p:cNvSpPr txBox="1"/>
          <p:nvPr>
            <p:ph hasCustomPrompt="1" idx="5" type="title"/>
          </p:nvPr>
        </p:nvSpPr>
        <p:spPr>
          <a:xfrm>
            <a:off x="2892042" y="35704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3" name="Google Shape;183;p25"/>
          <p:cNvSpPr txBox="1"/>
          <p:nvPr>
            <p:ph hasCustomPrompt="1" idx="6" type="title"/>
          </p:nvPr>
        </p:nvSpPr>
        <p:spPr>
          <a:xfrm>
            <a:off x="2892042" y="24459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4" name="Google Shape;184;p25"/>
          <p:cNvSpPr txBox="1"/>
          <p:nvPr>
            <p:ph hasCustomPrompt="1" idx="7" type="title"/>
          </p:nvPr>
        </p:nvSpPr>
        <p:spPr>
          <a:xfrm>
            <a:off x="2892025" y="41327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5" name="Google Shape;185;p25"/>
          <p:cNvSpPr txBox="1"/>
          <p:nvPr>
            <p:ph idx="1" type="subTitle"/>
          </p:nvPr>
        </p:nvSpPr>
        <p:spPr>
          <a:xfrm>
            <a:off x="3890075" y="13214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6" name="Google Shape;186;p25"/>
          <p:cNvSpPr txBox="1"/>
          <p:nvPr>
            <p:ph idx="8" type="subTitle"/>
          </p:nvPr>
        </p:nvSpPr>
        <p:spPr>
          <a:xfrm>
            <a:off x="3890075" y="18837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7" name="Google Shape;187;p25"/>
          <p:cNvSpPr txBox="1"/>
          <p:nvPr>
            <p:ph idx="9" type="subTitle"/>
          </p:nvPr>
        </p:nvSpPr>
        <p:spPr>
          <a:xfrm>
            <a:off x="3890075" y="24459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8" name="Google Shape;188;p25"/>
          <p:cNvSpPr txBox="1"/>
          <p:nvPr>
            <p:ph idx="13" type="subTitle"/>
          </p:nvPr>
        </p:nvSpPr>
        <p:spPr>
          <a:xfrm>
            <a:off x="3890075" y="30082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9" name="Google Shape;189;p25"/>
          <p:cNvSpPr txBox="1"/>
          <p:nvPr>
            <p:ph idx="14" type="subTitle"/>
          </p:nvPr>
        </p:nvSpPr>
        <p:spPr>
          <a:xfrm>
            <a:off x="3890075" y="35704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90" name="Google Shape;190;p25"/>
          <p:cNvSpPr txBox="1"/>
          <p:nvPr>
            <p:ph idx="15" type="subTitle"/>
          </p:nvPr>
        </p:nvSpPr>
        <p:spPr>
          <a:xfrm>
            <a:off x="3890075" y="41327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grpSp>
        <p:nvGrpSpPr>
          <p:cNvPr id="191" name="Google Shape;191;p25"/>
          <p:cNvGrpSpPr/>
          <p:nvPr/>
        </p:nvGrpSpPr>
        <p:grpSpPr>
          <a:xfrm>
            <a:off x="-109377" y="159821"/>
            <a:ext cx="8951686" cy="6471557"/>
            <a:chOff x="-109377" y="159821"/>
            <a:chExt cx="8951686" cy="6471557"/>
          </a:xfrm>
        </p:grpSpPr>
        <p:grpSp>
          <p:nvGrpSpPr>
            <p:cNvPr id="192" name="Google Shape;192;p25"/>
            <p:cNvGrpSpPr/>
            <p:nvPr/>
          </p:nvGrpSpPr>
          <p:grpSpPr>
            <a:xfrm>
              <a:off x="-109377" y="3193754"/>
              <a:ext cx="2632031" cy="3437625"/>
              <a:chOff x="-740027" y="3666704"/>
              <a:chExt cx="2632031" cy="3437625"/>
            </a:xfrm>
          </p:grpSpPr>
          <p:sp>
            <p:nvSpPr>
              <p:cNvPr id="193" name="Google Shape;193;p25"/>
              <p:cNvSpPr/>
              <p:nvPr/>
            </p:nvSpPr>
            <p:spPr>
              <a:xfrm>
                <a:off x="-740027" y="3666704"/>
                <a:ext cx="1446385" cy="120641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194" name="Google Shape;194;p25"/>
              <p:cNvSpPr/>
              <p:nvPr/>
            </p:nvSpPr>
            <p:spPr>
              <a:xfrm>
                <a:off x="-540257" y="4480059"/>
                <a:ext cx="2432262" cy="2624269"/>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195" name="Google Shape;195;p25"/>
              <p:cNvSpPr/>
              <p:nvPr/>
            </p:nvSpPr>
            <p:spPr>
              <a:xfrm>
                <a:off x="179691" y="4494328"/>
                <a:ext cx="412512" cy="369707"/>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196" name="Google Shape;196;p25"/>
            <p:cNvSpPr/>
            <p:nvPr/>
          </p:nvSpPr>
          <p:spPr>
            <a:xfrm>
              <a:off x="8428898" y="159821"/>
              <a:ext cx="413412" cy="422642"/>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97" name="Shape 197"/>
        <p:cNvGrpSpPr/>
        <p:nvPr/>
      </p:nvGrpSpPr>
      <p:grpSpPr>
        <a:xfrm>
          <a:off x="0" y="0"/>
          <a:ext cx="0" cy="0"/>
          <a:chOff x="0" y="0"/>
          <a:chExt cx="0" cy="0"/>
        </a:xfrm>
      </p:grpSpPr>
      <p:sp>
        <p:nvSpPr>
          <p:cNvPr id="198" name="Google Shape;198;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199" name="Google Shape;199;p26"/>
          <p:cNvGrpSpPr/>
          <p:nvPr/>
        </p:nvGrpSpPr>
        <p:grpSpPr>
          <a:xfrm>
            <a:off x="-1576268" y="1235423"/>
            <a:ext cx="11301906" cy="2672655"/>
            <a:chOff x="-1576268" y="886227"/>
            <a:chExt cx="11301906" cy="2672655"/>
          </a:xfrm>
        </p:grpSpPr>
        <p:grpSp>
          <p:nvGrpSpPr>
            <p:cNvPr id="200" name="Google Shape;200;p26"/>
            <p:cNvGrpSpPr/>
            <p:nvPr/>
          </p:nvGrpSpPr>
          <p:grpSpPr>
            <a:xfrm>
              <a:off x="-1576268" y="886227"/>
              <a:ext cx="2414270" cy="2665825"/>
              <a:chOff x="-1576268" y="886227"/>
              <a:chExt cx="2414270" cy="2665825"/>
            </a:xfrm>
          </p:grpSpPr>
          <p:sp>
            <p:nvSpPr>
              <p:cNvPr id="201" name="Google Shape;201;p26"/>
              <p:cNvSpPr/>
              <p:nvPr/>
            </p:nvSpPr>
            <p:spPr>
              <a:xfrm rot="613261">
                <a:off x="-1153483" y="1045340"/>
                <a:ext cx="1900393" cy="1196657"/>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26"/>
              <p:cNvSpPr/>
              <p:nvPr/>
            </p:nvSpPr>
            <p:spPr>
              <a:xfrm rot="613260">
                <a:off x="-1478402" y="2079830"/>
                <a:ext cx="2129751" cy="1293529"/>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26"/>
              <p:cNvSpPr/>
              <p:nvPr/>
            </p:nvSpPr>
            <p:spPr>
              <a:xfrm rot="613258">
                <a:off x="-1194052" y="1410124"/>
                <a:ext cx="1737989" cy="1047076"/>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4" name="Google Shape;204;p26"/>
            <p:cNvGrpSpPr/>
            <p:nvPr/>
          </p:nvGrpSpPr>
          <p:grpSpPr>
            <a:xfrm>
              <a:off x="8370724" y="1386432"/>
              <a:ext cx="1354914" cy="2172450"/>
              <a:chOff x="8370724" y="1386432"/>
              <a:chExt cx="1354914" cy="2172450"/>
            </a:xfrm>
          </p:grpSpPr>
          <p:sp>
            <p:nvSpPr>
              <p:cNvPr id="205" name="Google Shape;205;p26"/>
              <p:cNvSpPr/>
              <p:nvPr/>
            </p:nvSpPr>
            <p:spPr>
              <a:xfrm flipH="1" rot="-4396207">
                <a:off x="8567944" y="1482613"/>
                <a:ext cx="999361" cy="1073803"/>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26"/>
              <p:cNvSpPr/>
              <p:nvPr/>
            </p:nvSpPr>
            <p:spPr>
              <a:xfrm flipH="1" rot="-4396205">
                <a:off x="8511229" y="2359055"/>
                <a:ext cx="1055558" cy="107835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26"/>
              <p:cNvSpPr/>
              <p:nvPr/>
            </p:nvSpPr>
            <p:spPr>
              <a:xfrm flipH="1" rot="-4396207">
                <a:off x="8875114" y="2104703"/>
                <a:ext cx="408554" cy="716882"/>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08" name="Shape 208"/>
        <p:cNvGrpSpPr/>
        <p:nvPr/>
      </p:nvGrpSpPr>
      <p:grpSpPr>
        <a:xfrm>
          <a:off x="0" y="0"/>
          <a:ext cx="0" cy="0"/>
          <a:chOff x="0" y="0"/>
          <a:chExt cx="0" cy="0"/>
        </a:xfrm>
      </p:grpSpPr>
      <p:sp>
        <p:nvSpPr>
          <p:cNvPr id="209" name="Google Shape;209;p27"/>
          <p:cNvSpPr txBox="1"/>
          <p:nvPr>
            <p:ph idx="1" type="subTitle"/>
          </p:nvPr>
        </p:nvSpPr>
        <p:spPr>
          <a:xfrm>
            <a:off x="1057213" y="2333513"/>
            <a:ext cx="3764700" cy="1714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AutoNum type="arabicPeriod"/>
              <a:defRPr/>
            </a:lvl1pPr>
            <a:lvl2pPr lvl="1">
              <a:lnSpc>
                <a:spcPct val="100000"/>
              </a:lnSpc>
              <a:spcBef>
                <a:spcPts val="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210" name="Google Shape;210;p27"/>
          <p:cNvSpPr txBox="1"/>
          <p:nvPr>
            <p:ph type="title"/>
          </p:nvPr>
        </p:nvSpPr>
        <p:spPr>
          <a:xfrm>
            <a:off x="1057212" y="1095788"/>
            <a:ext cx="3764700" cy="1185900"/>
          </a:xfrm>
          <a:prstGeom prst="rect">
            <a:avLst/>
          </a:prstGeom>
        </p:spPr>
        <p:txBody>
          <a:bodyPr anchorCtr="0" anchor="b" bIns="91425" lIns="91425" spcFirstLastPara="1" rIns="91425" wrap="square" tIns="91425">
            <a:noAutofit/>
          </a:bodyPr>
          <a:lstStyle>
            <a:lvl1pPr lvl="0" algn="l">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211" name="Google Shape;211;p27"/>
          <p:cNvGrpSpPr/>
          <p:nvPr/>
        </p:nvGrpSpPr>
        <p:grpSpPr>
          <a:xfrm>
            <a:off x="-1844825" y="-1451266"/>
            <a:ext cx="13082656" cy="8672745"/>
            <a:chOff x="-1844825" y="-1451266"/>
            <a:chExt cx="13082656" cy="8672745"/>
          </a:xfrm>
        </p:grpSpPr>
        <p:grpSp>
          <p:nvGrpSpPr>
            <p:cNvPr id="212" name="Google Shape;212;p27"/>
            <p:cNvGrpSpPr/>
            <p:nvPr/>
          </p:nvGrpSpPr>
          <p:grpSpPr>
            <a:xfrm>
              <a:off x="-1844825" y="1944950"/>
              <a:ext cx="11290334" cy="5276528"/>
              <a:chOff x="-1844825" y="1944950"/>
              <a:chExt cx="11290334" cy="5276528"/>
            </a:xfrm>
          </p:grpSpPr>
          <p:grpSp>
            <p:nvGrpSpPr>
              <p:cNvPr id="213" name="Google Shape;213;p27"/>
              <p:cNvGrpSpPr/>
              <p:nvPr/>
            </p:nvGrpSpPr>
            <p:grpSpPr>
              <a:xfrm>
                <a:off x="-1844825" y="1944950"/>
                <a:ext cx="3330916" cy="3288324"/>
                <a:chOff x="-1844825" y="1944950"/>
                <a:chExt cx="3330916" cy="3288324"/>
              </a:xfrm>
            </p:grpSpPr>
            <p:sp>
              <p:nvSpPr>
                <p:cNvPr id="214" name="Google Shape;214;p27"/>
                <p:cNvSpPr/>
                <p:nvPr/>
              </p:nvSpPr>
              <p:spPr>
                <a:xfrm rot="9519017">
                  <a:off x="32110" y="3948459"/>
                  <a:ext cx="1301083" cy="1085215"/>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27"/>
                <p:cNvSpPr/>
                <p:nvPr/>
              </p:nvSpPr>
              <p:spPr>
                <a:xfrm rot="9519014">
                  <a:off x="-1490192" y="2262219"/>
                  <a:ext cx="2187921" cy="2360634"/>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27"/>
                <p:cNvSpPr/>
                <p:nvPr/>
              </p:nvSpPr>
              <p:spPr>
                <a:xfrm rot="9519015">
                  <a:off x="25631" y="4113798"/>
                  <a:ext cx="371072" cy="332566"/>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7" name="Google Shape;217;p27"/>
              <p:cNvGrpSpPr/>
              <p:nvPr/>
            </p:nvGrpSpPr>
            <p:grpSpPr>
              <a:xfrm>
                <a:off x="6403884" y="4365327"/>
                <a:ext cx="3041626" cy="2856152"/>
                <a:chOff x="6403884" y="4365327"/>
                <a:chExt cx="3041626" cy="2856152"/>
              </a:xfrm>
            </p:grpSpPr>
            <p:sp>
              <p:nvSpPr>
                <p:cNvPr id="218" name="Google Shape;218;p27"/>
                <p:cNvSpPr/>
                <p:nvPr/>
              </p:nvSpPr>
              <p:spPr>
                <a:xfrm rot="-5561496">
                  <a:off x="8560937" y="4762205"/>
                  <a:ext cx="919308" cy="80755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27"/>
                <p:cNvSpPr/>
                <p:nvPr/>
              </p:nvSpPr>
              <p:spPr>
                <a:xfrm rot="-5561496">
                  <a:off x="6329248" y="4559446"/>
                  <a:ext cx="2743288" cy="2467913"/>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27"/>
                <p:cNvSpPr/>
                <p:nvPr/>
              </p:nvSpPr>
              <p:spPr>
                <a:xfrm rot="-5561492">
                  <a:off x="8346412" y="5177119"/>
                  <a:ext cx="683825" cy="319299"/>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21" name="Google Shape;221;p27"/>
            <p:cNvGrpSpPr/>
            <p:nvPr/>
          </p:nvGrpSpPr>
          <p:grpSpPr>
            <a:xfrm rot="-2469151">
              <a:off x="8021098" y="-948220"/>
              <a:ext cx="2599461" cy="2851866"/>
              <a:chOff x="7979860" y="81473"/>
              <a:chExt cx="2599325" cy="2851717"/>
            </a:xfrm>
          </p:grpSpPr>
          <p:sp>
            <p:nvSpPr>
              <p:cNvPr id="222" name="Google Shape;222;p27"/>
              <p:cNvSpPr/>
              <p:nvPr/>
            </p:nvSpPr>
            <p:spPr>
              <a:xfrm rot="-6993051">
                <a:off x="8122711" y="632492"/>
                <a:ext cx="2313623" cy="1749679"/>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27"/>
              <p:cNvSpPr/>
              <p:nvPr/>
            </p:nvSpPr>
            <p:spPr>
              <a:xfrm rot="-6993052">
                <a:off x="8195355" y="711189"/>
                <a:ext cx="739098" cy="730348"/>
              </a:xfrm>
              <a:custGeom>
                <a:rect b="b" l="l" r="r" t="t"/>
                <a:pathLst>
                  <a:path extrusionOk="0" h="176" w="178">
                    <a:moveTo>
                      <a:pt x="0" y="0"/>
                    </a:moveTo>
                    <a:cubicBezTo>
                      <a:pt x="1" y="72"/>
                      <a:pt x="62" y="155"/>
                      <a:pt x="178" y="176"/>
                    </a:cubicBezTo>
                    <a:cubicBezTo>
                      <a:pt x="149" y="95"/>
                      <a:pt x="79" y="29"/>
                      <a:pt x="0"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224" name="Shape 224"/>
        <p:cNvGrpSpPr/>
        <p:nvPr/>
      </p:nvGrpSpPr>
      <p:grpSpPr>
        <a:xfrm>
          <a:off x="0" y="0"/>
          <a:ext cx="0" cy="0"/>
          <a:chOff x="0" y="0"/>
          <a:chExt cx="0" cy="0"/>
        </a:xfrm>
      </p:grpSpPr>
      <p:sp>
        <p:nvSpPr>
          <p:cNvPr id="225" name="Google Shape;225;p28"/>
          <p:cNvSpPr txBox="1"/>
          <p:nvPr>
            <p:ph idx="1" type="subTitle"/>
          </p:nvPr>
        </p:nvSpPr>
        <p:spPr>
          <a:xfrm>
            <a:off x="5384800" y="2840550"/>
            <a:ext cx="3044100" cy="662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226" name="Google Shape;226;p28"/>
          <p:cNvSpPr txBox="1"/>
          <p:nvPr>
            <p:ph type="title"/>
          </p:nvPr>
        </p:nvSpPr>
        <p:spPr>
          <a:xfrm>
            <a:off x="5384800" y="1640850"/>
            <a:ext cx="3044100" cy="1133100"/>
          </a:xfrm>
          <a:prstGeom prst="rect">
            <a:avLst/>
          </a:prstGeom>
        </p:spPr>
        <p:txBody>
          <a:bodyPr anchorCtr="0" anchor="b"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27" name="Google Shape;227;p28"/>
          <p:cNvSpPr/>
          <p:nvPr>
            <p:ph idx="2" type="pic"/>
          </p:nvPr>
        </p:nvSpPr>
        <p:spPr>
          <a:xfrm>
            <a:off x="2082351" y="1045371"/>
            <a:ext cx="2563800" cy="3386700"/>
          </a:xfrm>
          <a:prstGeom prst="ellipse">
            <a:avLst/>
          </a:prstGeom>
          <a:noFill/>
          <a:ln>
            <a:noFill/>
          </a:ln>
        </p:spPr>
      </p:sp>
      <p:sp>
        <p:nvSpPr>
          <p:cNvPr id="228" name="Google Shape;228;p28"/>
          <p:cNvSpPr/>
          <p:nvPr>
            <p:ph idx="3" type="pic"/>
          </p:nvPr>
        </p:nvSpPr>
        <p:spPr>
          <a:xfrm>
            <a:off x="1072272" y="2691788"/>
            <a:ext cx="1930200" cy="2549400"/>
          </a:xfrm>
          <a:prstGeom prst="ellipse">
            <a:avLst/>
          </a:prstGeom>
          <a:noFill/>
          <a:ln>
            <a:noFill/>
          </a:ln>
        </p:spPr>
      </p:sp>
      <p:sp>
        <p:nvSpPr>
          <p:cNvPr id="229" name="Google Shape;229;p28"/>
          <p:cNvSpPr/>
          <p:nvPr>
            <p:ph idx="4" type="pic"/>
          </p:nvPr>
        </p:nvSpPr>
        <p:spPr>
          <a:xfrm>
            <a:off x="177313" y="-97687"/>
            <a:ext cx="2563800" cy="3386700"/>
          </a:xfrm>
          <a:prstGeom prst="ellipse">
            <a:avLst/>
          </a:prstGeom>
          <a:noFill/>
          <a:ln>
            <a:noFill/>
          </a:ln>
        </p:spPr>
      </p:sp>
      <p:grpSp>
        <p:nvGrpSpPr>
          <p:cNvPr id="230" name="Google Shape;230;p28"/>
          <p:cNvGrpSpPr/>
          <p:nvPr/>
        </p:nvGrpSpPr>
        <p:grpSpPr>
          <a:xfrm>
            <a:off x="6983047" y="-1244489"/>
            <a:ext cx="3796432" cy="6947663"/>
            <a:chOff x="6983047" y="-1244489"/>
            <a:chExt cx="3796432" cy="6947663"/>
          </a:xfrm>
        </p:grpSpPr>
        <p:grpSp>
          <p:nvGrpSpPr>
            <p:cNvPr id="231" name="Google Shape;231;p28"/>
            <p:cNvGrpSpPr/>
            <p:nvPr/>
          </p:nvGrpSpPr>
          <p:grpSpPr>
            <a:xfrm>
              <a:off x="6983047" y="3774371"/>
              <a:ext cx="2653275" cy="1928802"/>
              <a:chOff x="6983047" y="3774371"/>
              <a:chExt cx="2653275" cy="1928802"/>
            </a:xfrm>
          </p:grpSpPr>
          <p:sp>
            <p:nvSpPr>
              <p:cNvPr id="232" name="Google Shape;232;p28"/>
              <p:cNvSpPr/>
              <p:nvPr/>
            </p:nvSpPr>
            <p:spPr>
              <a:xfrm>
                <a:off x="6983047" y="4772923"/>
                <a:ext cx="1026890" cy="930250"/>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28"/>
              <p:cNvSpPr/>
              <p:nvPr/>
            </p:nvSpPr>
            <p:spPr>
              <a:xfrm rot="3731516">
                <a:off x="8056493" y="3925803"/>
                <a:ext cx="1219666" cy="1454480"/>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28"/>
              <p:cNvSpPr/>
              <p:nvPr/>
            </p:nvSpPr>
            <p:spPr>
              <a:xfrm rot="3731517">
                <a:off x="8804231" y="4600455"/>
                <a:ext cx="473146" cy="1096994"/>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35" name="Google Shape;235;p28"/>
            <p:cNvSpPr/>
            <p:nvPr/>
          </p:nvSpPr>
          <p:spPr>
            <a:xfrm rot="2851429">
              <a:off x="7777113" y="-504382"/>
              <a:ext cx="2795607" cy="1791460"/>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BODY_1">
    <p:spTree>
      <p:nvGrpSpPr>
        <p:cNvPr id="236" name="Shape 236"/>
        <p:cNvGrpSpPr/>
        <p:nvPr/>
      </p:nvGrpSpPr>
      <p:grpSpPr>
        <a:xfrm>
          <a:off x="0" y="0"/>
          <a:ext cx="0" cy="0"/>
          <a:chOff x="0" y="0"/>
          <a:chExt cx="0" cy="0"/>
        </a:xfrm>
      </p:grpSpPr>
      <p:sp>
        <p:nvSpPr>
          <p:cNvPr id="237" name="Google Shape;237;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238" name="Google Shape;238;p29"/>
          <p:cNvSpPr txBox="1"/>
          <p:nvPr>
            <p:ph idx="1" type="body"/>
          </p:nvPr>
        </p:nvSpPr>
        <p:spPr>
          <a:xfrm>
            <a:off x="720000" y="1152475"/>
            <a:ext cx="7704000" cy="3184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239" name="Google Shape;239;p29"/>
          <p:cNvGrpSpPr/>
          <p:nvPr/>
        </p:nvGrpSpPr>
        <p:grpSpPr>
          <a:xfrm>
            <a:off x="-275488" y="-1464313"/>
            <a:ext cx="4408645" cy="8926593"/>
            <a:chOff x="-275488" y="-1464313"/>
            <a:chExt cx="4408645" cy="8926593"/>
          </a:xfrm>
        </p:grpSpPr>
        <p:grpSp>
          <p:nvGrpSpPr>
            <p:cNvPr id="240" name="Google Shape;240;p29"/>
            <p:cNvGrpSpPr/>
            <p:nvPr/>
          </p:nvGrpSpPr>
          <p:grpSpPr>
            <a:xfrm rot="-168455">
              <a:off x="573997" y="3959250"/>
              <a:ext cx="3477490" cy="3419915"/>
              <a:chOff x="1631381" y="4266068"/>
              <a:chExt cx="2504916" cy="2463443"/>
            </a:xfrm>
          </p:grpSpPr>
          <p:sp>
            <p:nvSpPr>
              <p:cNvPr id="241" name="Google Shape;241;p29"/>
              <p:cNvSpPr/>
              <p:nvPr/>
            </p:nvSpPr>
            <p:spPr>
              <a:xfrm rot="3443977">
                <a:off x="2018718" y="4564378"/>
                <a:ext cx="1730243" cy="1866823"/>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29"/>
              <p:cNvSpPr/>
              <p:nvPr/>
            </p:nvSpPr>
            <p:spPr>
              <a:xfrm rot="3443974">
                <a:off x="3293013" y="4765955"/>
                <a:ext cx="293449" cy="262998"/>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43" name="Google Shape;243;p29"/>
            <p:cNvGrpSpPr/>
            <p:nvPr/>
          </p:nvGrpSpPr>
          <p:grpSpPr>
            <a:xfrm>
              <a:off x="-275488" y="-1464313"/>
              <a:ext cx="2569917" cy="2482031"/>
              <a:chOff x="-275488" y="-1464313"/>
              <a:chExt cx="2569917" cy="2482031"/>
            </a:xfrm>
          </p:grpSpPr>
          <p:sp>
            <p:nvSpPr>
              <p:cNvPr id="244" name="Google Shape;244;p29"/>
              <p:cNvSpPr/>
              <p:nvPr/>
            </p:nvSpPr>
            <p:spPr>
              <a:xfrm rot="-2046921">
                <a:off x="17774" y="-1050456"/>
                <a:ext cx="1983394" cy="1654317"/>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29"/>
              <p:cNvSpPr/>
              <p:nvPr/>
            </p:nvSpPr>
            <p:spPr>
              <a:xfrm rot="-2046922">
                <a:off x="1498680" y="-321917"/>
                <a:ext cx="565668" cy="506968"/>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46" name="Shape 246"/>
        <p:cNvGrpSpPr/>
        <p:nvPr/>
      </p:nvGrpSpPr>
      <p:grpSpPr>
        <a:xfrm>
          <a:off x="0" y="0"/>
          <a:ext cx="0" cy="0"/>
          <a:chOff x="0" y="0"/>
          <a:chExt cx="0" cy="0"/>
        </a:xfrm>
      </p:grpSpPr>
      <p:sp>
        <p:nvSpPr>
          <p:cNvPr id="247" name="Google Shape;247;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48" name="Google Shape;248;p30"/>
          <p:cNvSpPr txBox="1"/>
          <p:nvPr>
            <p:ph idx="1" type="subTitle"/>
          </p:nvPr>
        </p:nvSpPr>
        <p:spPr>
          <a:xfrm>
            <a:off x="1990797" y="119315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49" name="Google Shape;249;p30"/>
          <p:cNvSpPr txBox="1"/>
          <p:nvPr>
            <p:ph idx="2" type="subTitle"/>
          </p:nvPr>
        </p:nvSpPr>
        <p:spPr>
          <a:xfrm>
            <a:off x="1990795" y="154035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0" name="Google Shape;250;p30"/>
          <p:cNvSpPr txBox="1"/>
          <p:nvPr>
            <p:ph idx="3" type="subTitle"/>
          </p:nvPr>
        </p:nvSpPr>
        <p:spPr>
          <a:xfrm>
            <a:off x="1990794" y="266430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1" name="Google Shape;251;p30"/>
          <p:cNvSpPr txBox="1"/>
          <p:nvPr>
            <p:ph idx="4" type="subTitle"/>
          </p:nvPr>
        </p:nvSpPr>
        <p:spPr>
          <a:xfrm>
            <a:off x="1990796" y="378825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2" name="Google Shape;252;p30"/>
          <p:cNvSpPr txBox="1"/>
          <p:nvPr>
            <p:ph idx="5" type="subTitle"/>
          </p:nvPr>
        </p:nvSpPr>
        <p:spPr>
          <a:xfrm>
            <a:off x="1990800" y="231710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53" name="Google Shape;253;p30"/>
          <p:cNvSpPr txBox="1"/>
          <p:nvPr>
            <p:ph idx="6" type="subTitle"/>
          </p:nvPr>
        </p:nvSpPr>
        <p:spPr>
          <a:xfrm>
            <a:off x="1990806" y="344105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254" name="Google Shape;254;p30"/>
          <p:cNvGrpSpPr/>
          <p:nvPr/>
        </p:nvGrpSpPr>
        <p:grpSpPr>
          <a:xfrm>
            <a:off x="-2293775" y="-768251"/>
            <a:ext cx="11915877" cy="7148524"/>
            <a:chOff x="-2293775" y="-768251"/>
            <a:chExt cx="11915877" cy="7148524"/>
          </a:xfrm>
        </p:grpSpPr>
        <p:grpSp>
          <p:nvGrpSpPr>
            <p:cNvPr id="255" name="Google Shape;255;p30"/>
            <p:cNvGrpSpPr/>
            <p:nvPr/>
          </p:nvGrpSpPr>
          <p:grpSpPr>
            <a:xfrm>
              <a:off x="7614939" y="2605844"/>
              <a:ext cx="2007163" cy="3774429"/>
              <a:chOff x="7614939" y="2605844"/>
              <a:chExt cx="2007163" cy="3774429"/>
            </a:xfrm>
          </p:grpSpPr>
          <p:sp>
            <p:nvSpPr>
              <p:cNvPr id="256" name="Google Shape;256;p30"/>
              <p:cNvSpPr/>
              <p:nvPr/>
            </p:nvSpPr>
            <p:spPr>
              <a:xfrm rot="623463">
                <a:off x="7867674" y="4269719"/>
                <a:ext cx="369357" cy="429800"/>
              </a:xfrm>
              <a:custGeom>
                <a:rect b="b" l="l" r="r" t="t"/>
                <a:pathLst>
                  <a:path extrusionOk="0" h="135" w="116">
                    <a:moveTo>
                      <a:pt x="80" y="0"/>
                    </a:moveTo>
                    <a:cubicBezTo>
                      <a:pt x="43" y="0"/>
                      <a:pt x="0" y="35"/>
                      <a:pt x="13" y="91"/>
                    </a:cubicBezTo>
                    <a:cubicBezTo>
                      <a:pt x="18" y="113"/>
                      <a:pt x="30" y="127"/>
                      <a:pt x="49" y="135"/>
                    </a:cubicBezTo>
                    <a:cubicBezTo>
                      <a:pt x="51" y="94"/>
                      <a:pt x="71" y="50"/>
                      <a:pt x="116" y="17"/>
                    </a:cubicBezTo>
                    <a:cubicBezTo>
                      <a:pt x="107" y="5"/>
                      <a:pt x="94" y="0"/>
                      <a:pt x="8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30"/>
              <p:cNvSpPr/>
              <p:nvPr/>
            </p:nvSpPr>
            <p:spPr>
              <a:xfrm rot="623462">
                <a:off x="7883441" y="3176161"/>
                <a:ext cx="1392811" cy="3103957"/>
              </a:xfrm>
              <a:custGeom>
                <a:rect b="b" l="l" r="r" t="t"/>
                <a:pathLst>
                  <a:path extrusionOk="0" h="974" w="437">
                    <a:moveTo>
                      <a:pt x="131" y="0"/>
                    </a:moveTo>
                    <a:cubicBezTo>
                      <a:pt x="126" y="4"/>
                      <a:pt x="122" y="7"/>
                      <a:pt x="118" y="10"/>
                    </a:cubicBezTo>
                    <a:cubicBezTo>
                      <a:pt x="27" y="83"/>
                      <a:pt x="0" y="228"/>
                      <a:pt x="97" y="301"/>
                    </a:cubicBezTo>
                    <a:cubicBezTo>
                      <a:pt x="110" y="312"/>
                      <a:pt x="168" y="327"/>
                      <a:pt x="164" y="348"/>
                    </a:cubicBezTo>
                    <a:cubicBezTo>
                      <a:pt x="159" y="366"/>
                      <a:pt x="114" y="381"/>
                      <a:pt x="100" y="391"/>
                    </a:cubicBezTo>
                    <a:cubicBezTo>
                      <a:pt x="100" y="391"/>
                      <a:pt x="100" y="391"/>
                      <a:pt x="100" y="391"/>
                    </a:cubicBezTo>
                    <a:cubicBezTo>
                      <a:pt x="100" y="391"/>
                      <a:pt x="100" y="391"/>
                      <a:pt x="100" y="391"/>
                    </a:cubicBezTo>
                    <a:cubicBezTo>
                      <a:pt x="141" y="443"/>
                      <a:pt x="128" y="516"/>
                      <a:pt x="66" y="516"/>
                    </a:cubicBezTo>
                    <a:cubicBezTo>
                      <a:pt x="60" y="516"/>
                      <a:pt x="54" y="515"/>
                      <a:pt x="46" y="513"/>
                    </a:cubicBezTo>
                    <a:cubicBezTo>
                      <a:pt x="42" y="512"/>
                      <a:pt x="37" y="511"/>
                      <a:pt x="33" y="509"/>
                    </a:cubicBezTo>
                    <a:cubicBezTo>
                      <a:pt x="32" y="543"/>
                      <a:pt x="44" y="576"/>
                      <a:pt x="67" y="602"/>
                    </a:cubicBezTo>
                    <a:cubicBezTo>
                      <a:pt x="124" y="667"/>
                      <a:pt x="174" y="629"/>
                      <a:pt x="172" y="670"/>
                    </a:cubicBezTo>
                    <a:cubicBezTo>
                      <a:pt x="172" y="687"/>
                      <a:pt x="152" y="698"/>
                      <a:pt x="140" y="709"/>
                    </a:cubicBezTo>
                    <a:cubicBezTo>
                      <a:pt x="117" y="730"/>
                      <a:pt x="106" y="761"/>
                      <a:pt x="106" y="793"/>
                    </a:cubicBezTo>
                    <a:cubicBezTo>
                      <a:pt x="185" y="822"/>
                      <a:pt x="255" y="888"/>
                      <a:pt x="284" y="969"/>
                    </a:cubicBezTo>
                    <a:cubicBezTo>
                      <a:pt x="302" y="973"/>
                      <a:pt x="321" y="974"/>
                      <a:pt x="342" y="974"/>
                    </a:cubicBezTo>
                    <a:cubicBezTo>
                      <a:pt x="357" y="974"/>
                      <a:pt x="373" y="973"/>
                      <a:pt x="390" y="971"/>
                    </a:cubicBezTo>
                    <a:cubicBezTo>
                      <a:pt x="432" y="966"/>
                      <a:pt x="437" y="950"/>
                      <a:pt x="436" y="923"/>
                    </a:cubicBezTo>
                    <a:cubicBezTo>
                      <a:pt x="420" y="693"/>
                      <a:pt x="405" y="463"/>
                      <a:pt x="390" y="233"/>
                    </a:cubicBezTo>
                    <a:cubicBezTo>
                      <a:pt x="387" y="198"/>
                      <a:pt x="392" y="134"/>
                      <a:pt x="388" y="76"/>
                    </a:cubicBezTo>
                    <a:cubicBezTo>
                      <a:pt x="337" y="114"/>
                      <a:pt x="245" y="158"/>
                      <a:pt x="174" y="177"/>
                    </a:cubicBezTo>
                    <a:cubicBezTo>
                      <a:pt x="171" y="178"/>
                      <a:pt x="167" y="179"/>
                      <a:pt x="165" y="179"/>
                    </a:cubicBezTo>
                    <a:cubicBezTo>
                      <a:pt x="156" y="179"/>
                      <a:pt x="153" y="174"/>
                      <a:pt x="151" y="164"/>
                    </a:cubicBezTo>
                    <a:cubicBezTo>
                      <a:pt x="141" y="110"/>
                      <a:pt x="134" y="55"/>
                      <a:pt x="131"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30"/>
              <p:cNvSpPr/>
              <p:nvPr/>
            </p:nvSpPr>
            <p:spPr>
              <a:xfrm rot="623463">
                <a:off x="8014214" y="4348737"/>
                <a:ext cx="345181" cy="398908"/>
              </a:xfrm>
              <a:custGeom>
                <a:rect b="b" l="l" r="r" t="t"/>
                <a:pathLst>
                  <a:path extrusionOk="0" h="125" w="108">
                    <a:moveTo>
                      <a:pt x="67" y="0"/>
                    </a:moveTo>
                    <a:cubicBezTo>
                      <a:pt x="22" y="33"/>
                      <a:pt x="2" y="77"/>
                      <a:pt x="0" y="118"/>
                    </a:cubicBezTo>
                    <a:cubicBezTo>
                      <a:pt x="4" y="120"/>
                      <a:pt x="9" y="121"/>
                      <a:pt x="13" y="122"/>
                    </a:cubicBezTo>
                    <a:cubicBezTo>
                      <a:pt x="21" y="124"/>
                      <a:pt x="27" y="125"/>
                      <a:pt x="33" y="125"/>
                    </a:cubicBezTo>
                    <a:cubicBezTo>
                      <a:pt x="95" y="125"/>
                      <a:pt x="108" y="52"/>
                      <a:pt x="67" y="0"/>
                    </a:cubicBezTo>
                    <a:cubicBezTo>
                      <a:pt x="67" y="0"/>
                      <a:pt x="67" y="0"/>
                      <a:pt x="6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30"/>
              <p:cNvSpPr/>
              <p:nvPr/>
            </p:nvSpPr>
            <p:spPr>
              <a:xfrm rot="623463">
                <a:off x="7996621" y="5669878"/>
                <a:ext cx="566795" cy="560083"/>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30"/>
              <p:cNvSpPr/>
              <p:nvPr/>
            </p:nvSpPr>
            <p:spPr>
              <a:xfrm rot="623463">
                <a:off x="8599154" y="2685796"/>
                <a:ext cx="958983" cy="796472"/>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30"/>
              <p:cNvSpPr/>
              <p:nvPr/>
            </p:nvSpPr>
            <p:spPr>
              <a:xfrm rot="623463">
                <a:off x="8542950" y="3050042"/>
                <a:ext cx="819301" cy="742749"/>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2" name="Google Shape;262;p30"/>
            <p:cNvGrpSpPr/>
            <p:nvPr/>
          </p:nvGrpSpPr>
          <p:grpSpPr>
            <a:xfrm>
              <a:off x="-2293775" y="-768251"/>
              <a:ext cx="3436644" cy="4931540"/>
              <a:chOff x="-2293775" y="-768251"/>
              <a:chExt cx="3436644" cy="4931540"/>
            </a:xfrm>
          </p:grpSpPr>
          <p:sp>
            <p:nvSpPr>
              <p:cNvPr id="263" name="Google Shape;263;p30"/>
              <p:cNvSpPr/>
              <p:nvPr/>
            </p:nvSpPr>
            <p:spPr>
              <a:xfrm flipH="1" rot="7834738">
                <a:off x="-592375" y="1817741"/>
                <a:ext cx="1390278" cy="1159612"/>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30"/>
              <p:cNvSpPr/>
              <p:nvPr/>
            </p:nvSpPr>
            <p:spPr>
              <a:xfrm flipH="1" rot="7834737">
                <a:off x="-1744409" y="-321224"/>
                <a:ext cx="2337913" cy="2522470"/>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30"/>
              <p:cNvSpPr/>
              <p:nvPr/>
            </p:nvSpPr>
            <p:spPr>
              <a:xfrm flipH="1" rot="7834738">
                <a:off x="-142436" y="1669913"/>
                <a:ext cx="396510" cy="355365"/>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30"/>
              <p:cNvSpPr/>
              <p:nvPr/>
            </p:nvSpPr>
            <p:spPr>
              <a:xfrm rot="4891047">
                <a:off x="-278613" y="3225136"/>
                <a:ext cx="927257" cy="835894"/>
              </a:xfrm>
              <a:custGeom>
                <a:rect b="b" l="l" r="r" t="t"/>
                <a:pathLst>
                  <a:path extrusionOk="0" h="208" w="231">
                    <a:moveTo>
                      <a:pt x="85" y="0"/>
                    </a:moveTo>
                    <a:cubicBezTo>
                      <a:pt x="49" y="0"/>
                      <a:pt x="13" y="29"/>
                      <a:pt x="0" y="70"/>
                    </a:cubicBezTo>
                    <a:cubicBezTo>
                      <a:pt x="9" y="70"/>
                      <a:pt x="18" y="72"/>
                      <a:pt x="27" y="77"/>
                    </a:cubicBezTo>
                    <a:cubicBezTo>
                      <a:pt x="83" y="107"/>
                      <a:pt x="113" y="163"/>
                      <a:pt x="105" y="208"/>
                    </a:cubicBezTo>
                    <a:cubicBezTo>
                      <a:pt x="108" y="207"/>
                      <a:pt x="111" y="207"/>
                      <a:pt x="115" y="206"/>
                    </a:cubicBezTo>
                    <a:cubicBezTo>
                      <a:pt x="231" y="183"/>
                      <a:pt x="211" y="59"/>
                      <a:pt x="115" y="8"/>
                    </a:cubicBezTo>
                    <a:cubicBezTo>
                      <a:pt x="106" y="2"/>
                      <a:pt x="96" y="0"/>
                      <a:pt x="85"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30"/>
              <p:cNvSpPr/>
              <p:nvPr/>
            </p:nvSpPr>
            <p:spPr>
              <a:xfrm rot="4891046">
                <a:off x="-240547" y="3130471"/>
                <a:ext cx="494086" cy="558391"/>
              </a:xfrm>
              <a:custGeom>
                <a:rect b="b" l="l" r="r" t="t"/>
                <a:pathLst>
                  <a:path extrusionOk="0" h="139" w="123">
                    <a:moveTo>
                      <a:pt x="10" y="0"/>
                    </a:moveTo>
                    <a:cubicBezTo>
                      <a:pt x="0" y="29"/>
                      <a:pt x="3" y="66"/>
                      <a:pt x="29" y="100"/>
                    </a:cubicBezTo>
                    <a:cubicBezTo>
                      <a:pt x="48" y="125"/>
                      <a:pt x="71" y="139"/>
                      <a:pt x="101" y="139"/>
                    </a:cubicBezTo>
                    <a:cubicBezTo>
                      <a:pt x="106" y="139"/>
                      <a:pt x="110" y="138"/>
                      <a:pt x="115" y="138"/>
                    </a:cubicBezTo>
                    <a:cubicBezTo>
                      <a:pt x="123" y="93"/>
                      <a:pt x="93" y="37"/>
                      <a:pt x="37" y="7"/>
                    </a:cubicBezTo>
                    <a:cubicBezTo>
                      <a:pt x="28" y="2"/>
                      <a:pt x="19" y="0"/>
                      <a:pt x="10"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68" name="Shape 268"/>
        <p:cNvGrpSpPr/>
        <p:nvPr/>
      </p:nvGrpSpPr>
      <p:grpSpPr>
        <a:xfrm>
          <a:off x="0" y="0"/>
          <a:ext cx="0" cy="0"/>
          <a:chOff x="0" y="0"/>
          <a:chExt cx="0" cy="0"/>
        </a:xfrm>
      </p:grpSpPr>
      <p:sp>
        <p:nvSpPr>
          <p:cNvPr id="269" name="Google Shape;269;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70" name="Google Shape;270;p31"/>
          <p:cNvSpPr txBox="1"/>
          <p:nvPr>
            <p:ph idx="1" type="subTitle"/>
          </p:nvPr>
        </p:nvSpPr>
        <p:spPr>
          <a:xfrm>
            <a:off x="719875" y="417199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1" name="Google Shape;271;p31"/>
          <p:cNvSpPr txBox="1"/>
          <p:nvPr>
            <p:ph idx="2" type="subTitle"/>
          </p:nvPr>
        </p:nvSpPr>
        <p:spPr>
          <a:xfrm>
            <a:off x="3340047" y="417197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2" name="Google Shape;272;p31"/>
          <p:cNvSpPr txBox="1"/>
          <p:nvPr>
            <p:ph idx="3" type="subTitle"/>
          </p:nvPr>
        </p:nvSpPr>
        <p:spPr>
          <a:xfrm>
            <a:off x="5960227" y="417197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3" name="Google Shape;273;p31"/>
          <p:cNvSpPr txBox="1"/>
          <p:nvPr>
            <p:ph idx="4" type="subTitle"/>
          </p:nvPr>
        </p:nvSpPr>
        <p:spPr>
          <a:xfrm>
            <a:off x="719876" y="3146425"/>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74" name="Google Shape;274;p31"/>
          <p:cNvSpPr txBox="1"/>
          <p:nvPr>
            <p:ph idx="5" type="subTitle"/>
          </p:nvPr>
        </p:nvSpPr>
        <p:spPr>
          <a:xfrm>
            <a:off x="3340050" y="3146400"/>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75" name="Google Shape;275;p31"/>
          <p:cNvSpPr txBox="1"/>
          <p:nvPr>
            <p:ph idx="6" type="subTitle"/>
          </p:nvPr>
        </p:nvSpPr>
        <p:spPr>
          <a:xfrm>
            <a:off x="5960231" y="3146423"/>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grpSp>
        <p:nvGrpSpPr>
          <p:cNvPr id="276" name="Google Shape;276;p31"/>
          <p:cNvGrpSpPr/>
          <p:nvPr/>
        </p:nvGrpSpPr>
        <p:grpSpPr>
          <a:xfrm>
            <a:off x="-859751" y="-662002"/>
            <a:ext cx="10995656" cy="6287603"/>
            <a:chOff x="-859751" y="-662002"/>
            <a:chExt cx="10995656" cy="6287603"/>
          </a:xfrm>
        </p:grpSpPr>
        <p:grpSp>
          <p:nvGrpSpPr>
            <p:cNvPr id="277" name="Google Shape;277;p31"/>
            <p:cNvGrpSpPr/>
            <p:nvPr/>
          </p:nvGrpSpPr>
          <p:grpSpPr>
            <a:xfrm>
              <a:off x="-859751" y="-662002"/>
              <a:ext cx="2071024" cy="2241600"/>
              <a:chOff x="-859751" y="-662002"/>
              <a:chExt cx="2071024" cy="2241600"/>
            </a:xfrm>
          </p:grpSpPr>
          <p:sp>
            <p:nvSpPr>
              <p:cNvPr id="278" name="Google Shape;278;p31"/>
              <p:cNvSpPr/>
              <p:nvPr/>
            </p:nvSpPr>
            <p:spPr>
              <a:xfrm flipH="1" rot="-9605216">
                <a:off x="-746338" y="434090"/>
                <a:ext cx="1466423" cy="923386"/>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31"/>
              <p:cNvSpPr/>
              <p:nvPr/>
            </p:nvSpPr>
            <p:spPr>
              <a:xfrm flipH="1" rot="-9605215">
                <a:off x="-552984" y="-411974"/>
                <a:ext cx="1643406" cy="998137"/>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31"/>
              <p:cNvSpPr/>
              <p:nvPr/>
            </p:nvSpPr>
            <p:spPr>
              <a:xfrm flipH="1" rot="-9605216">
                <a:off x="-652604" y="251100"/>
                <a:ext cx="1341106" cy="807964"/>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1" name="Google Shape;281;p31"/>
            <p:cNvGrpSpPr/>
            <p:nvPr/>
          </p:nvGrpSpPr>
          <p:grpSpPr>
            <a:xfrm>
              <a:off x="-800491" y="3443546"/>
              <a:ext cx="10936397" cy="2182055"/>
              <a:chOff x="-800491" y="3443546"/>
              <a:chExt cx="10936397" cy="2182055"/>
            </a:xfrm>
          </p:grpSpPr>
          <p:sp>
            <p:nvSpPr>
              <p:cNvPr id="282" name="Google Shape;282;p31"/>
              <p:cNvSpPr/>
              <p:nvPr/>
            </p:nvSpPr>
            <p:spPr>
              <a:xfrm rot="7254737">
                <a:off x="9422347" y="3896056"/>
                <a:ext cx="595019" cy="613577"/>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31"/>
              <p:cNvSpPr/>
              <p:nvPr/>
            </p:nvSpPr>
            <p:spPr>
              <a:xfrm flipH="1" rot="-7254737">
                <a:off x="-658208" y="3872627"/>
                <a:ext cx="1750601" cy="1323893"/>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31"/>
              <p:cNvSpPr/>
              <p:nvPr/>
            </p:nvSpPr>
            <p:spPr>
              <a:xfrm rot="7254738">
                <a:off x="9352486" y="4057687"/>
                <a:ext cx="465149" cy="490330"/>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31"/>
              <p:cNvSpPr/>
              <p:nvPr/>
            </p:nvSpPr>
            <p:spPr>
              <a:xfrm flipH="1" rot="-7254736">
                <a:off x="-71617" y="4882681"/>
                <a:ext cx="559238" cy="552617"/>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 name="Google Shape;286;p31"/>
            <p:cNvGrpSpPr/>
            <p:nvPr/>
          </p:nvGrpSpPr>
          <p:grpSpPr>
            <a:xfrm>
              <a:off x="7020533" y="-620439"/>
              <a:ext cx="1725925" cy="1275665"/>
              <a:chOff x="7020533" y="-620439"/>
              <a:chExt cx="1725925" cy="1275665"/>
            </a:xfrm>
          </p:grpSpPr>
          <p:sp>
            <p:nvSpPr>
              <p:cNvPr id="287" name="Google Shape;287;p31"/>
              <p:cNvSpPr/>
              <p:nvPr/>
            </p:nvSpPr>
            <p:spPr>
              <a:xfrm flipH="1" rot="-6078529">
                <a:off x="7354665" y="-390864"/>
                <a:ext cx="1059874" cy="880264"/>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31"/>
              <p:cNvSpPr/>
              <p:nvPr/>
            </p:nvSpPr>
            <p:spPr>
              <a:xfrm flipH="1" rot="-6078530">
                <a:off x="7802453" y="-506439"/>
                <a:ext cx="905495" cy="82088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31"/>
              <p:cNvSpPr/>
              <p:nvPr/>
            </p:nvSpPr>
            <p:spPr>
              <a:xfrm>
                <a:off x="7020533" y="-123823"/>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90" name="Shape 290"/>
        <p:cNvGrpSpPr/>
        <p:nvPr/>
      </p:nvGrpSpPr>
      <p:grpSpPr>
        <a:xfrm>
          <a:off x="0" y="0"/>
          <a:ext cx="0" cy="0"/>
          <a:chOff x="0" y="0"/>
          <a:chExt cx="0" cy="0"/>
        </a:xfrm>
      </p:grpSpPr>
      <p:sp>
        <p:nvSpPr>
          <p:cNvPr id="291" name="Google Shape;291;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92" name="Google Shape;292;p32"/>
          <p:cNvSpPr txBox="1"/>
          <p:nvPr>
            <p:ph idx="1" type="subTitle"/>
          </p:nvPr>
        </p:nvSpPr>
        <p:spPr>
          <a:xfrm>
            <a:off x="719379" y="1412875"/>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3" name="Google Shape;293;p32"/>
          <p:cNvSpPr txBox="1"/>
          <p:nvPr>
            <p:ph idx="2" type="subTitle"/>
          </p:nvPr>
        </p:nvSpPr>
        <p:spPr>
          <a:xfrm>
            <a:off x="719390" y="1727600"/>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4" name="Google Shape;294;p32"/>
          <p:cNvSpPr txBox="1"/>
          <p:nvPr>
            <p:ph idx="3" type="subTitle"/>
          </p:nvPr>
        </p:nvSpPr>
        <p:spPr>
          <a:xfrm>
            <a:off x="4775121" y="1727600"/>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5" name="Google Shape;295;p32"/>
          <p:cNvSpPr txBox="1"/>
          <p:nvPr>
            <p:ph idx="4" type="subTitle"/>
          </p:nvPr>
        </p:nvSpPr>
        <p:spPr>
          <a:xfrm>
            <a:off x="719390" y="3323525"/>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6" name="Google Shape;296;p32"/>
          <p:cNvSpPr txBox="1"/>
          <p:nvPr>
            <p:ph idx="5" type="subTitle"/>
          </p:nvPr>
        </p:nvSpPr>
        <p:spPr>
          <a:xfrm>
            <a:off x="4775121" y="3323525"/>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7" name="Google Shape;297;p32"/>
          <p:cNvSpPr txBox="1"/>
          <p:nvPr>
            <p:ph idx="6" type="subTitle"/>
          </p:nvPr>
        </p:nvSpPr>
        <p:spPr>
          <a:xfrm>
            <a:off x="719379" y="3008900"/>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8" name="Google Shape;298;p32"/>
          <p:cNvSpPr txBox="1"/>
          <p:nvPr>
            <p:ph idx="7" type="subTitle"/>
          </p:nvPr>
        </p:nvSpPr>
        <p:spPr>
          <a:xfrm>
            <a:off x="4775120" y="1412875"/>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9" name="Google Shape;299;p32"/>
          <p:cNvSpPr txBox="1"/>
          <p:nvPr>
            <p:ph idx="8" type="subTitle"/>
          </p:nvPr>
        </p:nvSpPr>
        <p:spPr>
          <a:xfrm>
            <a:off x="4775120" y="3008900"/>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300" name="Google Shape;300;p32"/>
          <p:cNvGrpSpPr/>
          <p:nvPr/>
        </p:nvGrpSpPr>
        <p:grpSpPr>
          <a:xfrm>
            <a:off x="-1169900" y="-1174233"/>
            <a:ext cx="11666426" cy="7644921"/>
            <a:chOff x="-1169900" y="-1174233"/>
            <a:chExt cx="11666426" cy="7644921"/>
          </a:xfrm>
        </p:grpSpPr>
        <p:grpSp>
          <p:nvGrpSpPr>
            <p:cNvPr id="301" name="Google Shape;301;p32"/>
            <p:cNvGrpSpPr/>
            <p:nvPr/>
          </p:nvGrpSpPr>
          <p:grpSpPr>
            <a:xfrm>
              <a:off x="7905755" y="-1174233"/>
              <a:ext cx="2590771" cy="2945416"/>
              <a:chOff x="7905755" y="-1174233"/>
              <a:chExt cx="2590771" cy="2945416"/>
            </a:xfrm>
          </p:grpSpPr>
          <p:sp>
            <p:nvSpPr>
              <p:cNvPr id="302" name="Google Shape;302;p32"/>
              <p:cNvSpPr/>
              <p:nvPr/>
            </p:nvSpPr>
            <p:spPr>
              <a:xfrm flipH="1" rot="-3113705">
                <a:off x="8418181" y="-927412"/>
                <a:ext cx="1598897" cy="199662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32"/>
              <p:cNvSpPr/>
              <p:nvPr/>
            </p:nvSpPr>
            <p:spPr>
              <a:xfrm flipH="1" rot="-3113705">
                <a:off x="8003346" y="-120042"/>
                <a:ext cx="498754" cy="490737"/>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32"/>
              <p:cNvSpPr/>
              <p:nvPr/>
            </p:nvSpPr>
            <p:spPr>
              <a:xfrm flipH="1" rot="-3113706">
                <a:off x="8211579" y="-164120"/>
                <a:ext cx="368853" cy="426588"/>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32"/>
              <p:cNvSpPr/>
              <p:nvPr/>
            </p:nvSpPr>
            <p:spPr>
              <a:xfrm flipH="1" rot="-3113705">
                <a:off x="8136840" y="395133"/>
                <a:ext cx="2189058" cy="636675"/>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32"/>
              <p:cNvSpPr/>
              <p:nvPr/>
            </p:nvSpPr>
            <p:spPr>
              <a:xfrm flipH="1" rot="-3113705">
                <a:off x="8912421" y="400027"/>
                <a:ext cx="615824" cy="623845"/>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7" name="Google Shape;307;p32"/>
            <p:cNvGrpSpPr/>
            <p:nvPr/>
          </p:nvGrpSpPr>
          <p:grpSpPr>
            <a:xfrm>
              <a:off x="-1169900" y="3628327"/>
              <a:ext cx="2662927" cy="2842361"/>
              <a:chOff x="-1169900" y="3628327"/>
              <a:chExt cx="2662927" cy="2842361"/>
            </a:xfrm>
          </p:grpSpPr>
          <p:sp>
            <p:nvSpPr>
              <p:cNvPr id="308" name="Google Shape;308;p32"/>
              <p:cNvSpPr/>
              <p:nvPr/>
            </p:nvSpPr>
            <p:spPr>
              <a:xfrm rot="-1454962">
                <a:off x="-1015491" y="3950178"/>
                <a:ext cx="1812483" cy="1141292"/>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32"/>
              <p:cNvSpPr/>
              <p:nvPr/>
            </p:nvSpPr>
            <p:spPr>
              <a:xfrm rot="-1454963">
                <a:off x="-701934" y="4874310"/>
                <a:ext cx="2031230" cy="1233682"/>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32"/>
              <p:cNvSpPr/>
              <p:nvPr/>
            </p:nvSpPr>
            <p:spPr>
              <a:xfrm rot="-1454963">
                <a:off x="-877254" y="4315255"/>
                <a:ext cx="1657591" cy="998632"/>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1" name="Google Shape;311;p32"/>
            <p:cNvGrpSpPr/>
            <p:nvPr/>
          </p:nvGrpSpPr>
          <p:grpSpPr>
            <a:xfrm>
              <a:off x="719996" y="-298529"/>
              <a:ext cx="920794" cy="869550"/>
              <a:chOff x="719996" y="-298529"/>
              <a:chExt cx="920794" cy="869550"/>
            </a:xfrm>
          </p:grpSpPr>
          <p:sp>
            <p:nvSpPr>
              <p:cNvPr id="312" name="Google Shape;312;p32"/>
              <p:cNvSpPr/>
              <p:nvPr/>
            </p:nvSpPr>
            <p:spPr>
              <a:xfrm>
                <a:off x="755855" y="-206324"/>
                <a:ext cx="884935" cy="777345"/>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32"/>
              <p:cNvSpPr/>
              <p:nvPr/>
            </p:nvSpPr>
            <p:spPr>
              <a:xfrm>
                <a:off x="719996" y="-298529"/>
                <a:ext cx="658258" cy="30735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14" name="Shape 314"/>
        <p:cNvGrpSpPr/>
        <p:nvPr/>
      </p:nvGrpSpPr>
      <p:grpSpPr>
        <a:xfrm>
          <a:off x="0" y="0"/>
          <a:ext cx="0" cy="0"/>
          <a:chOff x="0" y="0"/>
          <a:chExt cx="0" cy="0"/>
        </a:xfrm>
      </p:grpSpPr>
      <p:sp>
        <p:nvSpPr>
          <p:cNvPr id="315" name="Google Shape;315;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316" name="Google Shape;316;p33"/>
          <p:cNvSpPr txBox="1"/>
          <p:nvPr>
            <p:ph idx="1" type="subTitle"/>
          </p:nvPr>
        </p:nvSpPr>
        <p:spPr>
          <a:xfrm>
            <a:off x="1117237" y="1320050"/>
            <a:ext cx="3158400" cy="816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7" name="Google Shape;317;p33"/>
          <p:cNvSpPr txBox="1"/>
          <p:nvPr>
            <p:ph idx="2" type="subTitle"/>
          </p:nvPr>
        </p:nvSpPr>
        <p:spPr>
          <a:xfrm>
            <a:off x="4868363" y="3796101"/>
            <a:ext cx="3158400" cy="812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8" name="Google Shape;318;p33"/>
          <p:cNvSpPr txBox="1"/>
          <p:nvPr>
            <p:ph idx="3" type="subTitle"/>
          </p:nvPr>
        </p:nvSpPr>
        <p:spPr>
          <a:xfrm>
            <a:off x="4868363" y="1320050"/>
            <a:ext cx="3158400" cy="816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9" name="Google Shape;319;p33"/>
          <p:cNvSpPr txBox="1"/>
          <p:nvPr>
            <p:ph idx="4" type="subTitle"/>
          </p:nvPr>
        </p:nvSpPr>
        <p:spPr>
          <a:xfrm>
            <a:off x="1117237" y="2559126"/>
            <a:ext cx="3158400" cy="814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0" name="Google Shape;320;p33"/>
          <p:cNvSpPr txBox="1"/>
          <p:nvPr>
            <p:ph idx="5" type="subTitle"/>
          </p:nvPr>
        </p:nvSpPr>
        <p:spPr>
          <a:xfrm>
            <a:off x="1117237" y="3791926"/>
            <a:ext cx="3158400" cy="812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1" name="Google Shape;321;p33"/>
          <p:cNvSpPr txBox="1"/>
          <p:nvPr>
            <p:ph idx="6" type="subTitle"/>
          </p:nvPr>
        </p:nvSpPr>
        <p:spPr>
          <a:xfrm>
            <a:off x="4868363" y="2559126"/>
            <a:ext cx="3158400" cy="814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2" name="Google Shape;322;p33"/>
          <p:cNvSpPr txBox="1"/>
          <p:nvPr>
            <p:ph idx="7" type="subTitle"/>
          </p:nvPr>
        </p:nvSpPr>
        <p:spPr>
          <a:xfrm>
            <a:off x="1117237" y="1073800"/>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3" name="Google Shape;323;p33"/>
          <p:cNvSpPr txBox="1"/>
          <p:nvPr>
            <p:ph idx="8" type="subTitle"/>
          </p:nvPr>
        </p:nvSpPr>
        <p:spPr>
          <a:xfrm>
            <a:off x="4868363" y="3548825"/>
            <a:ext cx="3158400" cy="385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4" name="Google Shape;324;p33"/>
          <p:cNvSpPr txBox="1"/>
          <p:nvPr>
            <p:ph idx="9" type="subTitle"/>
          </p:nvPr>
        </p:nvSpPr>
        <p:spPr>
          <a:xfrm>
            <a:off x="4868363" y="1073800"/>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5" name="Google Shape;325;p33"/>
          <p:cNvSpPr txBox="1"/>
          <p:nvPr>
            <p:ph idx="13" type="subTitle"/>
          </p:nvPr>
        </p:nvSpPr>
        <p:spPr>
          <a:xfrm>
            <a:off x="1117237" y="2311312"/>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6" name="Google Shape;326;p33"/>
          <p:cNvSpPr txBox="1"/>
          <p:nvPr>
            <p:ph idx="14" type="subTitle"/>
          </p:nvPr>
        </p:nvSpPr>
        <p:spPr>
          <a:xfrm>
            <a:off x="1117237" y="3542475"/>
            <a:ext cx="3158400" cy="3933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7" name="Google Shape;327;p33"/>
          <p:cNvSpPr txBox="1"/>
          <p:nvPr>
            <p:ph idx="15" type="subTitle"/>
          </p:nvPr>
        </p:nvSpPr>
        <p:spPr>
          <a:xfrm>
            <a:off x="4868513" y="2311312"/>
            <a:ext cx="31581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328" name="Google Shape;328;p33"/>
          <p:cNvGrpSpPr/>
          <p:nvPr/>
        </p:nvGrpSpPr>
        <p:grpSpPr>
          <a:xfrm>
            <a:off x="-1551556" y="-708656"/>
            <a:ext cx="12484475" cy="6310454"/>
            <a:chOff x="-1551556" y="-708656"/>
            <a:chExt cx="12484475" cy="6310454"/>
          </a:xfrm>
        </p:grpSpPr>
        <p:grpSp>
          <p:nvGrpSpPr>
            <p:cNvPr id="329" name="Google Shape;329;p33"/>
            <p:cNvGrpSpPr/>
            <p:nvPr/>
          </p:nvGrpSpPr>
          <p:grpSpPr>
            <a:xfrm>
              <a:off x="-1551556" y="-708656"/>
              <a:ext cx="2491833" cy="2782747"/>
              <a:chOff x="-1551556" y="-708656"/>
              <a:chExt cx="2491833" cy="2782747"/>
            </a:xfrm>
          </p:grpSpPr>
          <p:sp>
            <p:nvSpPr>
              <p:cNvPr id="330" name="Google Shape;330;p33"/>
              <p:cNvSpPr/>
              <p:nvPr/>
            </p:nvSpPr>
            <p:spPr>
              <a:xfrm rot="-3155840">
                <a:off x="-88387" y="-568647"/>
                <a:ext cx="816197" cy="93828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33"/>
              <p:cNvSpPr/>
              <p:nvPr/>
            </p:nvSpPr>
            <p:spPr>
              <a:xfrm rot="-3155842">
                <a:off x="-1188265" y="-60033"/>
                <a:ext cx="1761129" cy="1784999"/>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33"/>
              <p:cNvSpPr/>
              <p:nvPr/>
            </p:nvSpPr>
            <p:spPr>
              <a:xfrm rot="-3155840">
                <a:off x="-75599" y="-134800"/>
                <a:ext cx="359658" cy="800263"/>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3" name="Google Shape;333;p33"/>
            <p:cNvGrpSpPr/>
            <p:nvPr/>
          </p:nvGrpSpPr>
          <p:grpSpPr>
            <a:xfrm>
              <a:off x="8026767" y="2777149"/>
              <a:ext cx="2906152" cy="2824650"/>
              <a:chOff x="8026767" y="2777149"/>
              <a:chExt cx="2906152" cy="2824650"/>
            </a:xfrm>
          </p:grpSpPr>
          <p:sp>
            <p:nvSpPr>
              <p:cNvPr id="334" name="Google Shape;334;p33"/>
              <p:cNvSpPr/>
              <p:nvPr/>
            </p:nvSpPr>
            <p:spPr>
              <a:xfrm flipH="1" rot="944358">
                <a:off x="8277992" y="4796561"/>
                <a:ext cx="807175" cy="709053"/>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33"/>
              <p:cNvSpPr/>
              <p:nvPr/>
            </p:nvSpPr>
            <p:spPr>
              <a:xfrm flipH="1" rot="944359">
                <a:off x="8275505" y="3063216"/>
                <a:ext cx="2408675" cy="2166874"/>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33"/>
              <p:cNvSpPr/>
              <p:nvPr/>
            </p:nvSpPr>
            <p:spPr>
              <a:xfrm flipH="1" rot="944358">
                <a:off x="8593316" y="4760562"/>
                <a:ext cx="600416" cy="280350"/>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37" name="Shape 337"/>
        <p:cNvGrpSpPr/>
        <p:nvPr/>
      </p:nvGrpSpPr>
      <p:grpSpPr>
        <a:xfrm>
          <a:off x="0" y="0"/>
          <a:ext cx="0" cy="0"/>
          <a:chOff x="0" y="0"/>
          <a:chExt cx="0" cy="0"/>
        </a:xfrm>
      </p:grpSpPr>
      <p:sp>
        <p:nvSpPr>
          <p:cNvPr id="338" name="Google Shape;338;p34"/>
          <p:cNvSpPr txBox="1"/>
          <p:nvPr>
            <p:ph type="ctrTitle"/>
          </p:nvPr>
        </p:nvSpPr>
        <p:spPr>
          <a:xfrm>
            <a:off x="2951050" y="691296"/>
            <a:ext cx="3241800" cy="7977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39" name="Google Shape;339;p34"/>
          <p:cNvSpPr txBox="1"/>
          <p:nvPr>
            <p:ph idx="1" type="subTitle"/>
          </p:nvPr>
        </p:nvSpPr>
        <p:spPr>
          <a:xfrm>
            <a:off x="2951124" y="1597946"/>
            <a:ext cx="3241800" cy="1170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40" name="Google Shape;340;p34"/>
          <p:cNvSpPr txBox="1"/>
          <p:nvPr/>
        </p:nvSpPr>
        <p:spPr>
          <a:xfrm>
            <a:off x="2951150" y="3603871"/>
            <a:ext cx="32418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Work Sans"/>
                <a:ea typeface="Work Sans"/>
                <a:cs typeface="Work Sans"/>
                <a:sym typeface="Work Sans"/>
              </a:rPr>
              <a:t>CREDITS: This presentation template was created by </a:t>
            </a:r>
            <a:r>
              <a:rPr b="1" lang="en" sz="1000" u="sng">
                <a:solidFill>
                  <a:schemeClr val="hlink"/>
                </a:solidFill>
                <a:latin typeface="Work Sans"/>
                <a:ea typeface="Work Sans"/>
                <a:cs typeface="Work Sans"/>
                <a:sym typeface="Work Sans"/>
                <a:hlinkClick r:id="rId2"/>
              </a:rPr>
              <a:t>Slidesgo</a:t>
            </a:r>
            <a:r>
              <a:rPr lang="en" sz="1000" u="sng">
                <a:solidFill>
                  <a:schemeClr val="dk1"/>
                </a:solidFill>
                <a:latin typeface="Work Sans"/>
                <a:ea typeface="Work Sans"/>
                <a:cs typeface="Work Sans"/>
                <a:sym typeface="Work Sans"/>
              </a:rPr>
              <a:t>,</a:t>
            </a:r>
            <a:r>
              <a:rPr lang="en" sz="1000">
                <a:solidFill>
                  <a:schemeClr val="dk1"/>
                </a:solidFill>
                <a:latin typeface="Work Sans"/>
                <a:ea typeface="Work Sans"/>
                <a:cs typeface="Work Sans"/>
                <a:sym typeface="Work Sans"/>
              </a:rPr>
              <a:t> including icons by </a:t>
            </a:r>
            <a:r>
              <a:rPr b="1" lang="en" sz="1000" u="sng">
                <a:solidFill>
                  <a:schemeClr val="dk1"/>
                </a:solidFill>
                <a:latin typeface="Work Sans"/>
                <a:ea typeface="Work Sans"/>
                <a:cs typeface="Work Sans"/>
                <a:sym typeface="Work Sans"/>
                <a:hlinkClick r:id="rId3">
                  <a:extLst>
                    <a:ext uri="{A12FA001-AC4F-418D-AE19-62706E023703}">
                      <ahyp:hlinkClr val="tx"/>
                    </a:ext>
                  </a:extLst>
                </a:hlinkClick>
              </a:rPr>
              <a:t>Flaticon</a:t>
            </a:r>
            <a:r>
              <a:rPr lang="en" sz="1000" u="sng">
                <a:solidFill>
                  <a:schemeClr val="dk1"/>
                </a:solidFill>
                <a:latin typeface="Work Sans"/>
                <a:ea typeface="Work Sans"/>
                <a:cs typeface="Work Sans"/>
                <a:sym typeface="Work Sans"/>
              </a:rPr>
              <a:t>,</a:t>
            </a:r>
            <a:r>
              <a:rPr lang="en" sz="1000">
                <a:solidFill>
                  <a:schemeClr val="dk1"/>
                </a:solidFill>
                <a:latin typeface="Work Sans"/>
                <a:ea typeface="Work Sans"/>
                <a:cs typeface="Work Sans"/>
                <a:sym typeface="Work Sans"/>
              </a:rPr>
              <a:t> and infographics &amp; images by </a:t>
            </a:r>
            <a:r>
              <a:rPr b="1" lang="en" sz="1000" u="sng">
                <a:solidFill>
                  <a:schemeClr val="dk1"/>
                </a:solidFill>
                <a:latin typeface="Work Sans"/>
                <a:ea typeface="Work Sans"/>
                <a:cs typeface="Work Sans"/>
                <a:sym typeface="Work Sans"/>
                <a:hlinkClick r:id="rId4">
                  <a:extLst>
                    <a:ext uri="{A12FA001-AC4F-418D-AE19-62706E023703}">
                      <ahyp:hlinkClr val="tx"/>
                    </a:ext>
                  </a:extLst>
                </a:hlinkClick>
              </a:rPr>
              <a:t>Freepik</a:t>
            </a:r>
            <a:endParaRPr b="1" sz="1000" u="sng">
              <a:solidFill>
                <a:schemeClr val="dk1"/>
              </a:solidFill>
              <a:latin typeface="Work Sans"/>
              <a:ea typeface="Work Sans"/>
              <a:cs typeface="Work Sans"/>
              <a:sym typeface="Work Sans"/>
            </a:endParaRPr>
          </a:p>
        </p:txBody>
      </p:sp>
      <p:grpSp>
        <p:nvGrpSpPr>
          <p:cNvPr id="341" name="Google Shape;341;p34"/>
          <p:cNvGrpSpPr/>
          <p:nvPr/>
        </p:nvGrpSpPr>
        <p:grpSpPr>
          <a:xfrm>
            <a:off x="-1840132" y="-959792"/>
            <a:ext cx="11471224" cy="7466281"/>
            <a:chOff x="-1840132" y="-959792"/>
            <a:chExt cx="11471224" cy="7466281"/>
          </a:xfrm>
        </p:grpSpPr>
        <p:sp>
          <p:nvSpPr>
            <p:cNvPr id="342" name="Google Shape;342;p34"/>
            <p:cNvSpPr/>
            <p:nvPr/>
          </p:nvSpPr>
          <p:spPr>
            <a:xfrm rot="-5586638">
              <a:off x="6783562" y="3736587"/>
              <a:ext cx="4129215" cy="1343756"/>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3" name="Google Shape;343;p34"/>
            <p:cNvGrpSpPr/>
            <p:nvPr/>
          </p:nvGrpSpPr>
          <p:grpSpPr>
            <a:xfrm>
              <a:off x="-1840132" y="-959792"/>
              <a:ext cx="3679732" cy="3505643"/>
              <a:chOff x="493496" y="950753"/>
              <a:chExt cx="1872351" cy="1783770"/>
            </a:xfrm>
          </p:grpSpPr>
          <p:sp>
            <p:nvSpPr>
              <p:cNvPr id="344" name="Google Shape;344;p34"/>
              <p:cNvSpPr/>
              <p:nvPr/>
            </p:nvSpPr>
            <p:spPr>
              <a:xfrm>
                <a:off x="1045327" y="1903082"/>
                <a:ext cx="642265" cy="765923"/>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34"/>
              <p:cNvSpPr/>
              <p:nvPr/>
            </p:nvSpPr>
            <p:spPr>
              <a:xfrm>
                <a:off x="493496" y="950753"/>
                <a:ext cx="1743158" cy="1783770"/>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34"/>
              <p:cNvSpPr/>
              <p:nvPr/>
            </p:nvSpPr>
            <p:spPr>
              <a:xfrm>
                <a:off x="1564860" y="1944608"/>
                <a:ext cx="249154" cy="577673"/>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34"/>
              <p:cNvSpPr/>
              <p:nvPr/>
            </p:nvSpPr>
            <p:spPr>
              <a:xfrm>
                <a:off x="1461507" y="950753"/>
                <a:ext cx="904340" cy="858203"/>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 name="Google Shape;348;p34"/>
              <p:cNvSpPr/>
              <p:nvPr/>
            </p:nvSpPr>
            <p:spPr>
              <a:xfrm>
                <a:off x="1467967" y="1383546"/>
                <a:ext cx="405107" cy="420796"/>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9" name="Google Shape;349;p34"/>
            <p:cNvGrpSpPr/>
            <p:nvPr/>
          </p:nvGrpSpPr>
          <p:grpSpPr>
            <a:xfrm>
              <a:off x="6913953" y="-951496"/>
              <a:ext cx="2382200" cy="1764349"/>
              <a:chOff x="6913953" y="-951496"/>
              <a:chExt cx="2382200" cy="1764349"/>
            </a:xfrm>
          </p:grpSpPr>
          <p:sp>
            <p:nvSpPr>
              <p:cNvPr id="350" name="Google Shape;350;p34"/>
              <p:cNvSpPr/>
              <p:nvPr/>
            </p:nvSpPr>
            <p:spPr>
              <a:xfrm flipH="1" rot="10800000">
                <a:off x="8489407" y="-466137"/>
                <a:ext cx="806747" cy="927432"/>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34"/>
              <p:cNvSpPr/>
              <p:nvPr/>
            </p:nvSpPr>
            <p:spPr>
              <a:xfrm flipH="1" rot="10800000">
                <a:off x="6913953" y="-951496"/>
                <a:ext cx="1740737" cy="1764349"/>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34"/>
              <p:cNvSpPr/>
              <p:nvPr/>
            </p:nvSpPr>
            <p:spPr>
              <a:xfrm flipH="1" rot="10800000">
                <a:off x="8299197" y="-447771"/>
                <a:ext cx="355494" cy="791006"/>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 name="Google Shape;353;p34"/>
            <p:cNvGrpSpPr/>
            <p:nvPr/>
          </p:nvGrpSpPr>
          <p:grpSpPr>
            <a:xfrm>
              <a:off x="413702" y="4082789"/>
              <a:ext cx="1249048" cy="865950"/>
              <a:chOff x="6080074" y="-281741"/>
              <a:chExt cx="1464300" cy="1015300"/>
            </a:xfrm>
          </p:grpSpPr>
          <p:sp>
            <p:nvSpPr>
              <p:cNvPr id="354" name="Google Shape;354;p34"/>
              <p:cNvSpPr/>
              <p:nvPr/>
            </p:nvSpPr>
            <p:spPr>
              <a:xfrm>
                <a:off x="6080074" y="-281741"/>
                <a:ext cx="779538" cy="837594"/>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34"/>
              <p:cNvSpPr/>
              <p:nvPr/>
            </p:nvSpPr>
            <p:spPr>
              <a:xfrm>
                <a:off x="6721001" y="-107588"/>
                <a:ext cx="823372" cy="84114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34"/>
              <p:cNvSpPr/>
              <p:nvPr/>
            </p:nvSpPr>
            <p:spPr>
              <a:xfrm>
                <a:off x="6639256" y="-34136"/>
                <a:ext cx="318687" cy="559186"/>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57" name="Shape 357"/>
        <p:cNvGrpSpPr/>
        <p:nvPr/>
      </p:nvGrpSpPr>
      <p:grpSpPr>
        <a:xfrm>
          <a:off x="0" y="0"/>
          <a:ext cx="0" cy="0"/>
          <a:chOff x="0" y="0"/>
          <a:chExt cx="0" cy="0"/>
        </a:xfrm>
      </p:grpSpPr>
      <p:grpSp>
        <p:nvGrpSpPr>
          <p:cNvPr id="358" name="Google Shape;358;p35"/>
          <p:cNvGrpSpPr/>
          <p:nvPr/>
        </p:nvGrpSpPr>
        <p:grpSpPr>
          <a:xfrm>
            <a:off x="-855802" y="-488852"/>
            <a:ext cx="11430289" cy="6083207"/>
            <a:chOff x="-855802" y="-488852"/>
            <a:chExt cx="11430289" cy="6083207"/>
          </a:xfrm>
        </p:grpSpPr>
        <p:grpSp>
          <p:nvGrpSpPr>
            <p:cNvPr id="359" name="Google Shape;359;p35"/>
            <p:cNvGrpSpPr/>
            <p:nvPr/>
          </p:nvGrpSpPr>
          <p:grpSpPr>
            <a:xfrm>
              <a:off x="7964411" y="-376650"/>
              <a:ext cx="2610076" cy="2840462"/>
              <a:chOff x="8069345" y="-749300"/>
              <a:chExt cx="1902804" cy="2070760"/>
            </a:xfrm>
          </p:grpSpPr>
          <p:sp>
            <p:nvSpPr>
              <p:cNvPr id="360" name="Google Shape;360;p35"/>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35"/>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35"/>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3" name="Google Shape;363;p35"/>
            <p:cNvSpPr/>
            <p:nvPr/>
          </p:nvSpPr>
          <p:spPr>
            <a:xfrm>
              <a:off x="-387604" y="3336298"/>
              <a:ext cx="760675" cy="777650"/>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35"/>
            <p:cNvSpPr/>
            <p:nvPr/>
          </p:nvSpPr>
          <p:spPr>
            <a:xfrm>
              <a:off x="-855802" y="4364580"/>
              <a:ext cx="3778975" cy="1229775"/>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35"/>
            <p:cNvSpPr/>
            <p:nvPr/>
          </p:nvSpPr>
          <p:spPr>
            <a:xfrm>
              <a:off x="201660" y="-488852"/>
              <a:ext cx="1026890" cy="930250"/>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66" name="Shape 366"/>
        <p:cNvGrpSpPr/>
        <p:nvPr/>
      </p:nvGrpSpPr>
      <p:grpSpPr>
        <a:xfrm>
          <a:off x="0" y="0"/>
          <a:ext cx="0" cy="0"/>
          <a:chOff x="0" y="0"/>
          <a:chExt cx="0" cy="0"/>
        </a:xfrm>
      </p:grpSpPr>
      <p:grpSp>
        <p:nvGrpSpPr>
          <p:cNvPr id="367" name="Google Shape;367;p36"/>
          <p:cNvGrpSpPr/>
          <p:nvPr/>
        </p:nvGrpSpPr>
        <p:grpSpPr>
          <a:xfrm>
            <a:off x="-1943920" y="-2069570"/>
            <a:ext cx="11201582" cy="7291911"/>
            <a:chOff x="-1943920" y="-2069570"/>
            <a:chExt cx="11201582" cy="7291911"/>
          </a:xfrm>
        </p:grpSpPr>
        <p:grpSp>
          <p:nvGrpSpPr>
            <p:cNvPr id="368" name="Google Shape;368;p36"/>
            <p:cNvGrpSpPr/>
            <p:nvPr/>
          </p:nvGrpSpPr>
          <p:grpSpPr>
            <a:xfrm rot="2700000">
              <a:off x="-1146216" y="-1203785"/>
              <a:ext cx="4084098" cy="3947936"/>
              <a:chOff x="7257749" y="-2186375"/>
              <a:chExt cx="3778976" cy="3652987"/>
            </a:xfrm>
          </p:grpSpPr>
          <p:sp>
            <p:nvSpPr>
              <p:cNvPr id="369" name="Google Shape;369;p36"/>
              <p:cNvSpPr/>
              <p:nvPr/>
            </p:nvSpPr>
            <p:spPr>
              <a:xfrm flipH="1" rot="-3253921">
                <a:off x="7907535" y="-1685911"/>
                <a:ext cx="2591673" cy="2652058"/>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 name="Google Shape;370;p36"/>
              <p:cNvSpPr/>
              <p:nvPr/>
            </p:nvSpPr>
            <p:spPr>
              <a:xfrm flipH="1" rot="-3253923">
                <a:off x="9207727" y="-58404"/>
                <a:ext cx="370435" cy="858866"/>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36"/>
              <p:cNvSpPr/>
              <p:nvPr/>
            </p:nvSpPr>
            <p:spPr>
              <a:xfrm flipH="1" rot="-3253923">
                <a:off x="7496072" y="-738218"/>
                <a:ext cx="1344543" cy="1275950"/>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 name="Google Shape;372;p36"/>
              <p:cNvSpPr/>
              <p:nvPr/>
            </p:nvSpPr>
            <p:spPr>
              <a:xfrm flipH="1" rot="-3253925">
                <a:off x="8336770" y="-520341"/>
                <a:ext cx="602300" cy="625627"/>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3" name="Google Shape;373;p36"/>
            <p:cNvGrpSpPr/>
            <p:nvPr/>
          </p:nvGrpSpPr>
          <p:grpSpPr>
            <a:xfrm>
              <a:off x="6928722" y="-1359603"/>
              <a:ext cx="2328941" cy="2431138"/>
              <a:chOff x="7899288" y="4441161"/>
              <a:chExt cx="1950373" cy="2035959"/>
            </a:xfrm>
          </p:grpSpPr>
          <p:sp>
            <p:nvSpPr>
              <p:cNvPr id="374" name="Google Shape;374;p36"/>
              <p:cNvSpPr/>
              <p:nvPr/>
            </p:nvSpPr>
            <p:spPr>
              <a:xfrm rot="-5067856">
                <a:off x="8206689" y="4872499"/>
                <a:ext cx="1931782" cy="117328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36"/>
              <p:cNvSpPr/>
              <p:nvPr/>
            </p:nvSpPr>
            <p:spPr>
              <a:xfrm rot="-5067862">
                <a:off x="7659760" y="4963544"/>
                <a:ext cx="1576436" cy="949740"/>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6" name="Google Shape;376;p36"/>
            <p:cNvGrpSpPr/>
            <p:nvPr/>
          </p:nvGrpSpPr>
          <p:grpSpPr>
            <a:xfrm>
              <a:off x="8046194" y="3994660"/>
              <a:ext cx="1097796" cy="1227681"/>
              <a:chOff x="-262931" y="4303148"/>
              <a:chExt cx="1097796" cy="1227681"/>
            </a:xfrm>
          </p:grpSpPr>
          <p:sp>
            <p:nvSpPr>
              <p:cNvPr id="377" name="Google Shape;377;p36"/>
              <p:cNvSpPr/>
              <p:nvPr/>
            </p:nvSpPr>
            <p:spPr>
              <a:xfrm rot="-2700000">
                <a:off x="-105311" y="4467064"/>
                <a:ext cx="782555" cy="769963"/>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36"/>
              <p:cNvSpPr/>
              <p:nvPr/>
            </p:nvSpPr>
            <p:spPr>
              <a:xfrm rot="-2700000">
                <a:off x="-95035" y="4754919"/>
                <a:ext cx="578738" cy="669313"/>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3.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1pPr>
            <a:lvl2pPr lvl="1"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2pPr>
            <a:lvl3pPr lvl="2"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3pPr>
            <a:lvl4pPr lvl="3"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4pPr>
            <a:lvl5pPr lvl="4"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5pPr>
            <a:lvl6pPr lvl="5"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6pPr>
            <a:lvl7pPr lvl="6"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7pPr>
            <a:lvl8pPr lvl="7"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8pPr>
            <a:lvl9pPr lvl="8"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9pPr>
          </a:lstStyle>
          <a:p/>
        </p:txBody>
      </p:sp>
      <p:sp>
        <p:nvSpPr>
          <p:cNvPr id="52" name="Google Shape;52;p13"/>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1pPr>
            <a:lvl2pPr indent="-304800" lvl="1" marL="9144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2pPr>
            <a:lvl3pPr indent="-304800" lvl="2" marL="13716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3pPr>
            <a:lvl4pPr indent="-304800" lvl="3" marL="1828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4pPr>
            <a:lvl5pPr indent="-304800" lvl="4" marL="22860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5pPr>
            <a:lvl6pPr indent="-304800" lvl="5" marL="27432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6pPr>
            <a:lvl7pPr indent="-304800" lvl="6" marL="32004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7pPr>
            <a:lvl8pPr indent="-304800" lvl="7" marL="36576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8pPr>
            <a:lvl9pPr indent="-304800" lvl="8" marL="411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1.jpg"/><Relationship Id="rId5" Type="http://schemas.openxmlformats.org/officeDocument/2006/relationships/image" Target="../media/image14.jp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11.jpg"/><Relationship Id="rId4" Type="http://schemas.openxmlformats.org/officeDocument/2006/relationships/image" Target="../media/image1.jpg"/><Relationship Id="rId5" Type="http://schemas.openxmlformats.org/officeDocument/2006/relationships/image" Target="../media/image14.jpg"/><Relationship Id="rId6"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3.xml"/><Relationship Id="rId3" Type="http://schemas.openxmlformats.org/officeDocument/2006/relationships/image" Target="../media/image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4.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grpSp>
        <p:nvGrpSpPr>
          <p:cNvPr id="383" name="Google Shape;383;p37"/>
          <p:cNvGrpSpPr/>
          <p:nvPr/>
        </p:nvGrpSpPr>
        <p:grpSpPr>
          <a:xfrm>
            <a:off x="47438" y="173217"/>
            <a:ext cx="2788614" cy="2251610"/>
            <a:chOff x="9280097" y="4545010"/>
            <a:chExt cx="2699529" cy="2179469"/>
          </a:xfrm>
        </p:grpSpPr>
        <p:sp>
          <p:nvSpPr>
            <p:cNvPr id="384" name="Google Shape;384;p37"/>
            <p:cNvSpPr/>
            <p:nvPr/>
          </p:nvSpPr>
          <p:spPr>
            <a:xfrm rot="-671860">
              <a:off x="9351804" y="4867819"/>
              <a:ext cx="791400" cy="816083"/>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 name="Google Shape;385;p37"/>
            <p:cNvSpPr/>
            <p:nvPr/>
          </p:nvSpPr>
          <p:spPr>
            <a:xfrm rot="-671859">
              <a:off x="9502447" y="4754327"/>
              <a:ext cx="2328370" cy="1760834"/>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37"/>
            <p:cNvSpPr/>
            <p:nvPr/>
          </p:nvSpPr>
          <p:spPr>
            <a:xfrm rot="-671859">
              <a:off x="9657067" y="4993591"/>
              <a:ext cx="618667" cy="652161"/>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37"/>
            <p:cNvSpPr/>
            <p:nvPr/>
          </p:nvSpPr>
          <p:spPr>
            <a:xfrm rot="-671859">
              <a:off x="10903380" y="4688568"/>
              <a:ext cx="743809" cy="735004"/>
            </a:xfrm>
            <a:custGeom>
              <a:rect b="b" l="l" r="r" t="t"/>
              <a:pathLst>
                <a:path extrusionOk="0" h="176" w="178">
                  <a:moveTo>
                    <a:pt x="0" y="0"/>
                  </a:moveTo>
                  <a:cubicBezTo>
                    <a:pt x="1" y="72"/>
                    <a:pt x="62" y="155"/>
                    <a:pt x="178" y="176"/>
                  </a:cubicBezTo>
                  <a:cubicBezTo>
                    <a:pt x="149" y="95"/>
                    <a:pt x="79" y="29"/>
                    <a:pt x="0" y="0"/>
                  </a:cubicBezTo>
                </a:path>
              </a:pathLst>
            </a:custGeom>
            <a:solidFill>
              <a:schemeClr val="accen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8" name="Google Shape;388;p37"/>
          <p:cNvSpPr txBox="1"/>
          <p:nvPr>
            <p:ph type="ctrTitle"/>
          </p:nvPr>
        </p:nvSpPr>
        <p:spPr>
          <a:xfrm>
            <a:off x="1056675" y="1104775"/>
            <a:ext cx="7356000" cy="2415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Sketching, Low-fi Prototyping &amp; Pilot Usability Testing</a:t>
            </a:r>
            <a:endParaRPr/>
          </a:p>
          <a:p>
            <a:pPr indent="0" lvl="0" marL="0" rtl="0" algn="r">
              <a:spcBef>
                <a:spcPts val="0"/>
              </a:spcBef>
              <a:spcAft>
                <a:spcPts val="0"/>
              </a:spcAft>
              <a:buNone/>
            </a:pPr>
            <a:r>
              <a:rPr lang="en" sz="3000">
                <a:solidFill>
                  <a:srgbClr val="9E9E9E"/>
                </a:solidFill>
              </a:rPr>
              <a:t>Assignment 5 </a:t>
            </a:r>
            <a:endParaRPr sz="3000">
              <a:solidFill>
                <a:srgbClr val="9E9E9E"/>
              </a:solidFill>
            </a:endParaRPr>
          </a:p>
        </p:txBody>
      </p:sp>
      <p:sp>
        <p:nvSpPr>
          <p:cNvPr id="389" name="Google Shape;389;p37"/>
          <p:cNvSpPr txBox="1"/>
          <p:nvPr>
            <p:ph idx="1" type="subTitle"/>
          </p:nvPr>
        </p:nvSpPr>
        <p:spPr>
          <a:xfrm>
            <a:off x="5799063" y="3619475"/>
            <a:ext cx="2613600" cy="686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Grace Miller, Ginelle Servat, CJ Indart, Riley Pittman</a:t>
            </a:r>
            <a:endParaRPr/>
          </a:p>
        </p:txBody>
      </p:sp>
      <p:cxnSp>
        <p:nvCxnSpPr>
          <p:cNvPr id="390" name="Google Shape;390;p37"/>
          <p:cNvCxnSpPr>
            <a:endCxn id="389" idx="1"/>
          </p:cNvCxnSpPr>
          <p:nvPr/>
        </p:nvCxnSpPr>
        <p:spPr>
          <a:xfrm>
            <a:off x="699663" y="3962525"/>
            <a:ext cx="50994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396" name="Google Shape;396;p38"/>
          <p:cNvSpPr txBox="1"/>
          <p:nvPr/>
        </p:nvSpPr>
        <p:spPr>
          <a:xfrm>
            <a:off x="4669813" y="351635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Grace Miller </a:t>
            </a:r>
            <a:endParaRPr sz="2400">
              <a:solidFill>
                <a:schemeClr val="dk1"/>
              </a:solidFill>
              <a:latin typeface="Cormorant Garamond Medium"/>
              <a:ea typeface="Cormorant Garamond Medium"/>
              <a:cs typeface="Cormorant Garamond Medium"/>
              <a:sym typeface="Cormorant Garamond Medium"/>
            </a:endParaRPr>
          </a:p>
        </p:txBody>
      </p:sp>
      <p:sp>
        <p:nvSpPr>
          <p:cNvPr id="397" name="Google Shape;397;p38"/>
          <p:cNvSpPr txBox="1"/>
          <p:nvPr/>
        </p:nvSpPr>
        <p:spPr>
          <a:xfrm>
            <a:off x="6838375" y="351635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Riley Pittman</a:t>
            </a:r>
            <a:endParaRPr sz="2400">
              <a:solidFill>
                <a:schemeClr val="dk1"/>
              </a:solidFill>
              <a:latin typeface="Cormorant Garamond Medium"/>
              <a:ea typeface="Cormorant Garamond Medium"/>
              <a:cs typeface="Cormorant Garamond Medium"/>
              <a:sym typeface="Cormorant Garamond Medium"/>
            </a:endParaRPr>
          </a:p>
        </p:txBody>
      </p:sp>
      <p:sp>
        <p:nvSpPr>
          <p:cNvPr id="398" name="Google Shape;398;p38"/>
          <p:cNvSpPr txBox="1"/>
          <p:nvPr/>
        </p:nvSpPr>
        <p:spPr>
          <a:xfrm>
            <a:off x="2253438" y="351635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Ginelle Servat</a:t>
            </a:r>
            <a:endParaRPr sz="2400">
              <a:solidFill>
                <a:schemeClr val="dk1"/>
              </a:solidFill>
              <a:latin typeface="Cormorant Garamond Medium"/>
              <a:ea typeface="Cormorant Garamond Medium"/>
              <a:cs typeface="Cormorant Garamond Medium"/>
              <a:sym typeface="Cormorant Garamond Medium"/>
            </a:endParaRPr>
          </a:p>
        </p:txBody>
      </p:sp>
      <p:pic>
        <p:nvPicPr>
          <p:cNvPr id="399" name="Google Shape;399;p38"/>
          <p:cNvPicPr preferRelativeResize="0"/>
          <p:nvPr/>
        </p:nvPicPr>
        <p:blipFill rotWithShape="1">
          <a:blip r:embed="rId3">
            <a:alphaModFix/>
          </a:blip>
          <a:srcRect b="0" l="8737" r="25067" t="0"/>
          <a:stretch/>
        </p:blipFill>
        <p:spPr>
          <a:xfrm>
            <a:off x="4839630" y="1488988"/>
            <a:ext cx="1786500" cy="1798800"/>
          </a:xfrm>
          <a:prstGeom prst="ellipse">
            <a:avLst/>
          </a:prstGeom>
          <a:noFill/>
          <a:ln cap="flat" cmpd="sng" w="28575">
            <a:solidFill>
              <a:schemeClr val="dk1"/>
            </a:solidFill>
            <a:prstDash val="solid"/>
            <a:round/>
            <a:headEnd len="sm" w="sm" type="none"/>
            <a:tailEnd len="sm" w="sm" type="none"/>
          </a:ln>
        </p:spPr>
      </p:pic>
      <p:pic>
        <p:nvPicPr>
          <p:cNvPr id="400" name="Google Shape;400;p38"/>
          <p:cNvPicPr preferRelativeResize="0"/>
          <p:nvPr/>
        </p:nvPicPr>
        <p:blipFill rotWithShape="1">
          <a:blip r:embed="rId4">
            <a:alphaModFix/>
          </a:blip>
          <a:srcRect b="8438" l="-5904" r="-5915" t="4929"/>
          <a:stretch/>
        </p:blipFill>
        <p:spPr>
          <a:xfrm>
            <a:off x="7102488" y="1489000"/>
            <a:ext cx="1786500" cy="1845900"/>
          </a:xfrm>
          <a:prstGeom prst="ellipse">
            <a:avLst/>
          </a:prstGeom>
          <a:noFill/>
          <a:ln cap="flat" cmpd="sng" w="28575">
            <a:solidFill>
              <a:schemeClr val="dk1"/>
            </a:solidFill>
            <a:prstDash val="solid"/>
            <a:round/>
            <a:headEnd len="sm" w="sm" type="none"/>
            <a:tailEnd len="sm" w="sm" type="none"/>
          </a:ln>
        </p:spPr>
      </p:pic>
      <p:pic>
        <p:nvPicPr>
          <p:cNvPr id="401" name="Google Shape;401;p38"/>
          <p:cNvPicPr preferRelativeResize="0"/>
          <p:nvPr/>
        </p:nvPicPr>
        <p:blipFill rotWithShape="1">
          <a:blip r:embed="rId5">
            <a:alphaModFix/>
          </a:blip>
          <a:srcRect b="19030" l="0" r="0" t="5452"/>
          <a:stretch/>
        </p:blipFill>
        <p:spPr>
          <a:xfrm>
            <a:off x="243413" y="1488988"/>
            <a:ext cx="1786500" cy="1798800"/>
          </a:xfrm>
          <a:prstGeom prst="ellipse">
            <a:avLst/>
          </a:prstGeom>
          <a:noFill/>
          <a:ln cap="flat" cmpd="sng" w="28575">
            <a:solidFill>
              <a:schemeClr val="dk1"/>
            </a:solidFill>
            <a:prstDash val="solid"/>
            <a:round/>
            <a:headEnd len="sm" w="sm" type="none"/>
            <a:tailEnd len="sm" w="sm" type="none"/>
          </a:ln>
        </p:spPr>
      </p:pic>
      <p:sp>
        <p:nvSpPr>
          <p:cNvPr id="402" name="Google Shape;402;p38"/>
          <p:cNvSpPr txBox="1"/>
          <p:nvPr/>
        </p:nvSpPr>
        <p:spPr>
          <a:xfrm>
            <a:off x="179513" y="3516350"/>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CJ Indart</a:t>
            </a:r>
            <a:endParaRPr sz="2400">
              <a:solidFill>
                <a:schemeClr val="dk1"/>
              </a:solidFill>
              <a:latin typeface="Cormorant Garamond Medium"/>
              <a:ea typeface="Cormorant Garamond Medium"/>
              <a:cs typeface="Cormorant Garamond Medium"/>
              <a:sym typeface="Cormorant Garamond Medium"/>
            </a:endParaRPr>
          </a:p>
        </p:txBody>
      </p:sp>
      <p:pic>
        <p:nvPicPr>
          <p:cNvPr id="403" name="Google Shape;403;p38"/>
          <p:cNvPicPr preferRelativeResize="0"/>
          <p:nvPr/>
        </p:nvPicPr>
        <p:blipFill rotWithShape="1">
          <a:blip r:embed="rId6">
            <a:alphaModFix/>
          </a:blip>
          <a:srcRect b="27304" l="20437" r="20443" t="27300"/>
          <a:stretch/>
        </p:blipFill>
        <p:spPr>
          <a:xfrm>
            <a:off x="2527313" y="1489000"/>
            <a:ext cx="1677600" cy="1717800"/>
          </a:xfrm>
          <a:prstGeom prst="ellipse">
            <a:avLst/>
          </a:prstGeom>
          <a:noFill/>
          <a:ln cap="flat" cmpd="sng" w="28575">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9"/>
          <p:cNvSpPr txBox="1"/>
          <p:nvPr>
            <p:ph type="title"/>
          </p:nvPr>
        </p:nvSpPr>
        <p:spPr>
          <a:xfrm>
            <a:off x="720000" y="3047050"/>
            <a:ext cx="7704000" cy="98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Students connecting for shared success</a:t>
            </a:r>
            <a:endParaRPr sz="2800"/>
          </a:p>
        </p:txBody>
      </p:sp>
      <p:pic>
        <p:nvPicPr>
          <p:cNvPr id="409" name="Google Shape;409;p39"/>
          <p:cNvPicPr preferRelativeResize="0"/>
          <p:nvPr/>
        </p:nvPicPr>
        <p:blipFill>
          <a:blip r:embed="rId3">
            <a:alphaModFix/>
          </a:blip>
          <a:stretch>
            <a:fillRect/>
          </a:stretch>
        </p:blipFill>
        <p:spPr>
          <a:xfrm>
            <a:off x="985000" y="461151"/>
            <a:ext cx="7480250" cy="2992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Novelty of our Application</a:t>
            </a:r>
            <a:endParaRPr/>
          </a:p>
        </p:txBody>
      </p:sp>
      <p:sp>
        <p:nvSpPr>
          <p:cNvPr id="415" name="Google Shape;415;p40"/>
          <p:cNvSpPr txBox="1"/>
          <p:nvPr/>
        </p:nvSpPr>
        <p:spPr>
          <a:xfrm>
            <a:off x="720000" y="1227075"/>
            <a:ext cx="7704000" cy="3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416" name="Google Shape;416;p40"/>
          <p:cNvSpPr txBox="1"/>
          <p:nvPr>
            <p:ph idx="4294967295" type="subTitle"/>
          </p:nvPr>
        </p:nvSpPr>
        <p:spPr>
          <a:xfrm>
            <a:off x="1629487"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The Problem</a:t>
            </a:r>
            <a:endParaRPr sz="2900">
              <a:latin typeface="Cormorant Garamond"/>
              <a:ea typeface="Cormorant Garamond"/>
              <a:cs typeface="Cormorant Garamond"/>
              <a:sym typeface="Cormorant Garamond"/>
            </a:endParaRPr>
          </a:p>
        </p:txBody>
      </p:sp>
      <p:sp>
        <p:nvSpPr>
          <p:cNvPr id="417" name="Google Shape;417;p40"/>
          <p:cNvSpPr txBox="1"/>
          <p:nvPr>
            <p:ph idx="4294967295" type="subTitle"/>
          </p:nvPr>
        </p:nvSpPr>
        <p:spPr>
          <a:xfrm>
            <a:off x="5152612"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Our Solution</a:t>
            </a:r>
            <a:endParaRPr sz="2900">
              <a:latin typeface="Cormorant Garamond"/>
              <a:ea typeface="Cormorant Garamond"/>
              <a:cs typeface="Cormorant Garamond"/>
              <a:sym typeface="Cormorant Garamond"/>
            </a:endParaRPr>
          </a:p>
        </p:txBody>
      </p:sp>
      <p:sp>
        <p:nvSpPr>
          <p:cNvPr id="418" name="Google Shape;418;p40"/>
          <p:cNvSpPr txBox="1"/>
          <p:nvPr>
            <p:ph idx="4294967295" type="subTitle"/>
          </p:nvPr>
        </p:nvSpPr>
        <p:spPr>
          <a:xfrm>
            <a:off x="1629475" y="1926800"/>
            <a:ext cx="2361900" cy="2844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ormorant Garamond"/>
              <a:buChar char="➢"/>
            </a:pPr>
            <a:r>
              <a:rPr lang="en" sz="1800">
                <a:latin typeface="Cormorant Garamond"/>
                <a:ea typeface="Cormorant Garamond"/>
                <a:cs typeface="Cormorant Garamond"/>
                <a:sym typeface="Cormorant Garamond"/>
              </a:rPr>
              <a:t>Students searching for jobs and post-graduate career options often feel isolated or alone</a:t>
            </a:r>
            <a:endParaRPr sz="1800">
              <a:latin typeface="Cormorant Garamond"/>
              <a:ea typeface="Cormorant Garamond"/>
              <a:cs typeface="Cormorant Garamond"/>
              <a:sym typeface="Cormorant Garamond"/>
            </a:endParaRPr>
          </a:p>
        </p:txBody>
      </p:sp>
      <p:sp>
        <p:nvSpPr>
          <p:cNvPr id="419" name="Google Shape;419;p40"/>
          <p:cNvSpPr txBox="1"/>
          <p:nvPr>
            <p:ph idx="4294967295" type="subTitle"/>
          </p:nvPr>
        </p:nvSpPr>
        <p:spPr>
          <a:xfrm>
            <a:off x="5152600" y="1926800"/>
            <a:ext cx="2361900" cy="2844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ormorant Garamond"/>
              <a:buChar char="➢"/>
            </a:pPr>
            <a:r>
              <a:rPr lang="en" sz="1800">
                <a:latin typeface="Cormorant Garamond"/>
                <a:ea typeface="Cormorant Garamond"/>
                <a:cs typeface="Cormorant Garamond"/>
                <a:sym typeface="Cormorant Garamond"/>
              </a:rPr>
              <a:t>Connect students with similar interests to form community groups where they can </a:t>
            </a:r>
            <a:r>
              <a:rPr lang="en" sz="1800">
                <a:latin typeface="Cormorant Garamond"/>
                <a:ea typeface="Cormorant Garamond"/>
                <a:cs typeface="Cormorant Garamond"/>
                <a:sym typeface="Cormorant Garamond"/>
              </a:rPr>
              <a:t>appreciate</a:t>
            </a:r>
            <a:r>
              <a:rPr lang="en" sz="1800">
                <a:latin typeface="Cormorant Garamond"/>
                <a:ea typeface="Cormorant Garamond"/>
                <a:cs typeface="Cormorant Garamond"/>
                <a:sym typeface="Cormorant Garamond"/>
              </a:rPr>
              <a:t> </a:t>
            </a:r>
            <a:r>
              <a:rPr lang="en" sz="1800">
                <a:latin typeface="Cormorant Garamond"/>
                <a:ea typeface="Cormorant Garamond"/>
                <a:cs typeface="Cormorant Garamond"/>
                <a:sym typeface="Cormorant Garamond"/>
              </a:rPr>
              <a:t>and</a:t>
            </a:r>
            <a:r>
              <a:rPr lang="en" sz="1800">
                <a:latin typeface="Cormorant Garamond"/>
                <a:ea typeface="Cormorant Garamond"/>
                <a:cs typeface="Cormorant Garamond"/>
                <a:sym typeface="Cormorant Garamond"/>
              </a:rPr>
              <a:t> support each other </a:t>
            </a:r>
            <a:endParaRPr sz="1800">
              <a:latin typeface="Cormorant Garamond"/>
              <a:ea typeface="Cormorant Garamond"/>
              <a:cs typeface="Cormorant Garamond"/>
              <a:sym typeface="Cormorant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grpSp>
        <p:nvGrpSpPr>
          <p:cNvPr id="424" name="Google Shape;424;p41"/>
          <p:cNvGrpSpPr/>
          <p:nvPr/>
        </p:nvGrpSpPr>
        <p:grpSpPr>
          <a:xfrm>
            <a:off x="7068195" y="1372750"/>
            <a:ext cx="1902804" cy="2070760"/>
            <a:chOff x="8069345" y="-749300"/>
            <a:chExt cx="1902804" cy="2070760"/>
          </a:xfrm>
        </p:grpSpPr>
        <p:sp>
          <p:nvSpPr>
            <p:cNvPr id="425" name="Google Shape;425;p41"/>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426" name="Google Shape;426;p41"/>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427" name="Google Shape;427;p41"/>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428" name="Google Shape;428;p41"/>
          <p:cNvSpPr txBox="1"/>
          <p:nvPr>
            <p:ph type="title"/>
          </p:nvPr>
        </p:nvSpPr>
        <p:spPr>
          <a:xfrm>
            <a:off x="720000" y="1097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Agenda</a:t>
            </a:r>
            <a:endParaRPr/>
          </a:p>
        </p:txBody>
      </p:sp>
      <p:sp>
        <p:nvSpPr>
          <p:cNvPr id="429" name="Google Shape;429;p41"/>
          <p:cNvSpPr txBox="1"/>
          <p:nvPr>
            <p:ph idx="8" type="subTitle"/>
          </p:nvPr>
        </p:nvSpPr>
        <p:spPr>
          <a:xfrm>
            <a:off x="3656513" y="934976"/>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Sketching Explorations</a:t>
            </a:r>
            <a:endParaRPr/>
          </a:p>
        </p:txBody>
      </p:sp>
      <p:cxnSp>
        <p:nvCxnSpPr>
          <p:cNvPr id="430" name="Google Shape;430;p41"/>
          <p:cNvCxnSpPr/>
          <p:nvPr/>
        </p:nvCxnSpPr>
        <p:spPr>
          <a:xfrm>
            <a:off x="968750" y="1172875"/>
            <a:ext cx="2183100" cy="0"/>
          </a:xfrm>
          <a:prstGeom prst="straightConnector1">
            <a:avLst/>
          </a:prstGeom>
          <a:noFill/>
          <a:ln cap="flat" cmpd="sng" w="9525">
            <a:solidFill>
              <a:schemeClr val="dk1"/>
            </a:solidFill>
            <a:prstDash val="solid"/>
            <a:round/>
            <a:headEnd len="med" w="med" type="none"/>
            <a:tailEnd len="med" w="med" type="diamond"/>
          </a:ln>
        </p:spPr>
      </p:cxnSp>
      <p:sp>
        <p:nvSpPr>
          <p:cNvPr id="431" name="Google Shape;431;p41"/>
          <p:cNvSpPr txBox="1"/>
          <p:nvPr>
            <p:ph idx="8" type="subTitle"/>
          </p:nvPr>
        </p:nvSpPr>
        <p:spPr>
          <a:xfrm>
            <a:off x="3656513" y="1457427"/>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Interface &amp; Rationale</a:t>
            </a:r>
            <a:endParaRPr/>
          </a:p>
        </p:txBody>
      </p:sp>
      <p:sp>
        <p:nvSpPr>
          <p:cNvPr id="432" name="Google Shape;432;p41"/>
          <p:cNvSpPr txBox="1"/>
          <p:nvPr>
            <p:ph idx="8" type="subTitle"/>
          </p:nvPr>
        </p:nvSpPr>
        <p:spPr>
          <a:xfrm>
            <a:off x="3656513" y="1979878"/>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 </a:t>
            </a:r>
            <a:endParaRPr/>
          </a:p>
        </p:txBody>
      </p:sp>
      <p:sp>
        <p:nvSpPr>
          <p:cNvPr id="433" name="Google Shape;433;p41"/>
          <p:cNvSpPr txBox="1"/>
          <p:nvPr>
            <p:ph idx="8" type="subTitle"/>
          </p:nvPr>
        </p:nvSpPr>
        <p:spPr>
          <a:xfrm>
            <a:off x="3656513" y="2502330"/>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Flows</a:t>
            </a:r>
            <a:endParaRPr/>
          </a:p>
        </p:txBody>
      </p:sp>
      <p:sp>
        <p:nvSpPr>
          <p:cNvPr id="434" name="Google Shape;434;p41"/>
          <p:cNvSpPr txBox="1"/>
          <p:nvPr>
            <p:ph idx="8" type="subTitle"/>
          </p:nvPr>
        </p:nvSpPr>
        <p:spPr>
          <a:xfrm>
            <a:off x="3656513" y="3024781"/>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Methodology</a:t>
            </a:r>
            <a:endParaRPr/>
          </a:p>
        </p:txBody>
      </p:sp>
      <p:sp>
        <p:nvSpPr>
          <p:cNvPr id="435" name="Google Shape;435;p41"/>
          <p:cNvSpPr txBox="1"/>
          <p:nvPr>
            <p:ph idx="8" type="subTitle"/>
          </p:nvPr>
        </p:nvSpPr>
        <p:spPr>
          <a:xfrm>
            <a:off x="3656513" y="3547232"/>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Results</a:t>
            </a:r>
            <a:endParaRPr/>
          </a:p>
        </p:txBody>
      </p:sp>
      <p:sp>
        <p:nvSpPr>
          <p:cNvPr id="436" name="Google Shape;436;p41"/>
          <p:cNvSpPr txBox="1"/>
          <p:nvPr>
            <p:ph idx="8" type="subTitle"/>
          </p:nvPr>
        </p:nvSpPr>
        <p:spPr>
          <a:xfrm>
            <a:off x="3656513" y="4069684"/>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a:t>
            </a:r>
            <a:endParaRPr/>
          </a:p>
        </p:txBody>
      </p:sp>
      <p:sp>
        <p:nvSpPr>
          <p:cNvPr id="437" name="Google Shape;437;p41"/>
          <p:cNvSpPr txBox="1"/>
          <p:nvPr>
            <p:ph idx="8" type="subTitle"/>
          </p:nvPr>
        </p:nvSpPr>
        <p:spPr>
          <a:xfrm>
            <a:off x="3656513" y="4592135"/>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grpSp>
        <p:nvGrpSpPr>
          <p:cNvPr id="442" name="Google Shape;442;p42"/>
          <p:cNvGrpSpPr/>
          <p:nvPr/>
        </p:nvGrpSpPr>
        <p:grpSpPr>
          <a:xfrm>
            <a:off x="106743" y="-1178638"/>
            <a:ext cx="3110653" cy="3351021"/>
            <a:chOff x="-166907" y="-1385688"/>
            <a:chExt cx="3110653" cy="3351021"/>
          </a:xfrm>
        </p:grpSpPr>
        <p:sp>
          <p:nvSpPr>
            <p:cNvPr id="443" name="Google Shape;443;p42"/>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42"/>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42"/>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46" name="Google Shape;446;p42"/>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Sketching Explorations</a:t>
            </a:r>
            <a:endParaRPr sz="4000"/>
          </a:p>
        </p:txBody>
      </p:sp>
      <p:cxnSp>
        <p:nvCxnSpPr>
          <p:cNvPr id="447" name="Google Shape;447;p42"/>
          <p:cNvCxnSpPr>
            <a:endCxn id="448"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43"/>
          <p:cNvSpPr txBox="1"/>
          <p:nvPr>
            <p:ph type="title"/>
          </p:nvPr>
        </p:nvSpPr>
        <p:spPr>
          <a:xfrm>
            <a:off x="720000" y="1562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Concept 1: Apple Watch</a:t>
            </a:r>
            <a:endParaRPr/>
          </a:p>
        </p:txBody>
      </p:sp>
      <p:pic>
        <p:nvPicPr>
          <p:cNvPr id="454" name="Google Shape;454;p43"/>
          <p:cNvPicPr preferRelativeResize="0"/>
          <p:nvPr/>
        </p:nvPicPr>
        <p:blipFill>
          <a:blip r:embed="rId3">
            <a:alphaModFix/>
          </a:blip>
          <a:stretch>
            <a:fillRect/>
          </a:stretch>
        </p:blipFill>
        <p:spPr>
          <a:xfrm>
            <a:off x="2362575" y="905175"/>
            <a:ext cx="4317826" cy="42383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4"/>
          <p:cNvSpPr txBox="1"/>
          <p:nvPr>
            <p:ph type="title"/>
          </p:nvPr>
        </p:nvSpPr>
        <p:spPr>
          <a:xfrm>
            <a:off x="720000" y="145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Concept 2: Desktop</a:t>
            </a:r>
            <a:endParaRPr/>
          </a:p>
        </p:txBody>
      </p:sp>
      <p:pic>
        <p:nvPicPr>
          <p:cNvPr id="460" name="Google Shape;460;p44"/>
          <p:cNvPicPr preferRelativeResize="0"/>
          <p:nvPr/>
        </p:nvPicPr>
        <p:blipFill>
          <a:blip r:embed="rId3">
            <a:alphaModFix/>
          </a:blip>
          <a:stretch>
            <a:fillRect/>
          </a:stretch>
        </p:blipFill>
        <p:spPr>
          <a:xfrm>
            <a:off x="1662550" y="854175"/>
            <a:ext cx="5810749" cy="4289325"/>
          </a:xfrm>
          <a:prstGeom prst="rect">
            <a:avLst/>
          </a:prstGeom>
          <a:noFill/>
          <a:ln>
            <a:noFill/>
          </a:ln>
        </p:spPr>
      </p:pic>
      <p:pic>
        <p:nvPicPr>
          <p:cNvPr id="461" name="Google Shape;461;p44"/>
          <p:cNvPicPr preferRelativeResize="0"/>
          <p:nvPr/>
        </p:nvPicPr>
        <p:blipFill>
          <a:blip r:embed="rId4">
            <a:alphaModFix/>
          </a:blip>
          <a:stretch>
            <a:fillRect/>
          </a:stretch>
        </p:blipFill>
        <p:spPr>
          <a:xfrm>
            <a:off x="1730973" y="937325"/>
            <a:ext cx="5682075" cy="41230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5"/>
          <p:cNvSpPr txBox="1"/>
          <p:nvPr>
            <p:ph type="title"/>
          </p:nvPr>
        </p:nvSpPr>
        <p:spPr>
          <a:xfrm>
            <a:off x="720000" y="145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Concept 3: Mobile App </a:t>
            </a:r>
            <a:endParaRPr/>
          </a:p>
        </p:txBody>
      </p:sp>
      <p:pic>
        <p:nvPicPr>
          <p:cNvPr id="467" name="Google Shape;467;p45"/>
          <p:cNvPicPr preferRelativeResize="0"/>
          <p:nvPr/>
        </p:nvPicPr>
        <p:blipFill>
          <a:blip r:embed="rId3">
            <a:alphaModFix/>
          </a:blip>
          <a:stretch>
            <a:fillRect/>
          </a:stretch>
        </p:blipFill>
        <p:spPr>
          <a:xfrm rot="-5400000">
            <a:off x="2380900" y="274677"/>
            <a:ext cx="4195273" cy="54482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grpSp>
        <p:nvGrpSpPr>
          <p:cNvPr id="472" name="Google Shape;472;p46"/>
          <p:cNvGrpSpPr/>
          <p:nvPr/>
        </p:nvGrpSpPr>
        <p:grpSpPr>
          <a:xfrm>
            <a:off x="106743" y="-1178638"/>
            <a:ext cx="3110653" cy="3351021"/>
            <a:chOff x="-166907" y="-1385688"/>
            <a:chExt cx="3110653" cy="3351021"/>
          </a:xfrm>
        </p:grpSpPr>
        <p:sp>
          <p:nvSpPr>
            <p:cNvPr id="473" name="Google Shape;473;p46"/>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46"/>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46"/>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76" name="Google Shape;476;p46"/>
          <p:cNvSpPr txBox="1"/>
          <p:nvPr>
            <p:ph type="title"/>
          </p:nvPr>
        </p:nvSpPr>
        <p:spPr>
          <a:xfrm>
            <a:off x="2158200" y="2172375"/>
            <a:ext cx="4827600" cy="104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Top 2 Realizations</a:t>
            </a:r>
            <a:endParaRPr sz="4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Desktop </a:t>
            </a:r>
            <a:endParaRPr/>
          </a:p>
        </p:txBody>
      </p:sp>
      <p:sp>
        <p:nvSpPr>
          <p:cNvPr id="482" name="Google Shape;482;p47"/>
          <p:cNvSpPr txBox="1"/>
          <p:nvPr/>
        </p:nvSpPr>
        <p:spPr>
          <a:xfrm>
            <a:off x="720000" y="1074675"/>
            <a:ext cx="7704000" cy="3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483" name="Google Shape;483;p47"/>
          <p:cNvSpPr txBox="1"/>
          <p:nvPr>
            <p:ph idx="4294967295" type="subTitle"/>
          </p:nvPr>
        </p:nvSpPr>
        <p:spPr>
          <a:xfrm>
            <a:off x="1629487" y="11741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Pros</a:t>
            </a:r>
            <a:endParaRPr sz="2900">
              <a:latin typeface="Cormorant Garamond"/>
              <a:ea typeface="Cormorant Garamond"/>
              <a:cs typeface="Cormorant Garamond"/>
              <a:sym typeface="Cormorant Garamond"/>
            </a:endParaRPr>
          </a:p>
        </p:txBody>
      </p:sp>
      <p:sp>
        <p:nvSpPr>
          <p:cNvPr id="484" name="Google Shape;484;p47"/>
          <p:cNvSpPr txBox="1"/>
          <p:nvPr>
            <p:ph idx="4294967295" type="subTitle"/>
          </p:nvPr>
        </p:nvSpPr>
        <p:spPr>
          <a:xfrm>
            <a:off x="5152612" y="11741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Cons</a:t>
            </a:r>
            <a:endParaRPr sz="2900">
              <a:latin typeface="Cormorant Garamond"/>
              <a:ea typeface="Cormorant Garamond"/>
              <a:cs typeface="Cormorant Garamond"/>
              <a:sym typeface="Cormorant Garamond"/>
            </a:endParaRPr>
          </a:p>
        </p:txBody>
      </p:sp>
      <p:sp>
        <p:nvSpPr>
          <p:cNvPr id="485" name="Google Shape;485;p47"/>
          <p:cNvSpPr txBox="1"/>
          <p:nvPr>
            <p:ph idx="4294967295" type="subTitle"/>
          </p:nvPr>
        </p:nvSpPr>
        <p:spPr>
          <a:xfrm>
            <a:off x="1629475" y="1622000"/>
            <a:ext cx="2361900" cy="28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More screen space allows expanded interfaces for functionalities like goal planning</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Makes it easier for users to share content like files and links</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Easier for users to access professional resources on their laptop </a:t>
            </a:r>
            <a:endParaRPr sz="1500">
              <a:latin typeface="Cormorant Garamond"/>
              <a:ea typeface="Cormorant Garamond"/>
              <a:cs typeface="Cormorant Garamond"/>
              <a:sym typeface="Cormorant Garamond"/>
            </a:endParaRPr>
          </a:p>
        </p:txBody>
      </p:sp>
      <p:sp>
        <p:nvSpPr>
          <p:cNvPr id="486" name="Google Shape;486;p47"/>
          <p:cNvSpPr txBox="1"/>
          <p:nvPr>
            <p:ph idx="4294967295" type="subTitle"/>
          </p:nvPr>
        </p:nvSpPr>
        <p:spPr>
          <a:xfrm>
            <a:off x="5152600" y="1819100"/>
            <a:ext cx="2361900" cy="2844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Messaging/communication features are harder to keep up with</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Users may open or use the app less often</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More screen space could encourage an unnecessarily </a:t>
            </a:r>
            <a:r>
              <a:rPr lang="en" sz="1500">
                <a:latin typeface="Cormorant Garamond"/>
                <a:ea typeface="Cormorant Garamond"/>
                <a:cs typeface="Cormorant Garamond"/>
                <a:sym typeface="Cormorant Garamond"/>
              </a:rPr>
              <a:t>complicated</a:t>
            </a:r>
            <a:r>
              <a:rPr lang="en" sz="1500">
                <a:latin typeface="Cormorant Garamond"/>
                <a:ea typeface="Cormorant Garamond"/>
                <a:cs typeface="Cormorant Garamond"/>
                <a:sym typeface="Cormorant Garamond"/>
              </a:rPr>
              <a:t> UI for tasks that could be simple</a:t>
            </a:r>
            <a:endParaRPr sz="1500">
              <a:latin typeface="Cormorant Garamond"/>
              <a:ea typeface="Cormorant Garamond"/>
              <a:cs typeface="Cormorant Garamond"/>
              <a:sym typeface="Cormorant 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Mobile App</a:t>
            </a:r>
            <a:endParaRPr/>
          </a:p>
        </p:txBody>
      </p:sp>
      <p:sp>
        <p:nvSpPr>
          <p:cNvPr id="492" name="Google Shape;492;p48"/>
          <p:cNvSpPr txBox="1"/>
          <p:nvPr/>
        </p:nvSpPr>
        <p:spPr>
          <a:xfrm>
            <a:off x="720000" y="1227075"/>
            <a:ext cx="7704000" cy="3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493" name="Google Shape;493;p48"/>
          <p:cNvSpPr txBox="1"/>
          <p:nvPr>
            <p:ph idx="4294967295" type="subTitle"/>
          </p:nvPr>
        </p:nvSpPr>
        <p:spPr>
          <a:xfrm>
            <a:off x="1629487"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Pros</a:t>
            </a:r>
            <a:endParaRPr sz="2900">
              <a:latin typeface="Cormorant Garamond"/>
              <a:ea typeface="Cormorant Garamond"/>
              <a:cs typeface="Cormorant Garamond"/>
              <a:sym typeface="Cormorant Garamond"/>
            </a:endParaRPr>
          </a:p>
        </p:txBody>
      </p:sp>
      <p:sp>
        <p:nvSpPr>
          <p:cNvPr id="494" name="Google Shape;494;p48"/>
          <p:cNvSpPr txBox="1"/>
          <p:nvPr>
            <p:ph idx="4294967295" type="subTitle"/>
          </p:nvPr>
        </p:nvSpPr>
        <p:spPr>
          <a:xfrm>
            <a:off x="5152612"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Cons</a:t>
            </a:r>
            <a:endParaRPr sz="2900">
              <a:latin typeface="Cormorant Garamond"/>
              <a:ea typeface="Cormorant Garamond"/>
              <a:cs typeface="Cormorant Garamond"/>
              <a:sym typeface="Cormorant Garamond"/>
            </a:endParaRPr>
          </a:p>
        </p:txBody>
      </p:sp>
      <p:sp>
        <p:nvSpPr>
          <p:cNvPr id="495" name="Google Shape;495;p48"/>
          <p:cNvSpPr txBox="1"/>
          <p:nvPr>
            <p:ph idx="4294967295" type="subTitle"/>
          </p:nvPr>
        </p:nvSpPr>
        <p:spPr>
          <a:xfrm>
            <a:off x="1629475" y="1698200"/>
            <a:ext cx="2361900" cy="28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Makes messaging and communication on the app intuitive</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Users are more likely to open and use the app frequently</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Notifications can be used to support goal-setting, reminders, and deadlines</a:t>
            </a:r>
            <a:endParaRPr sz="1500">
              <a:latin typeface="Cormorant Garamond"/>
              <a:ea typeface="Cormorant Garamond"/>
              <a:cs typeface="Cormorant Garamond"/>
              <a:sym typeface="Cormorant Garamond"/>
            </a:endParaRPr>
          </a:p>
        </p:txBody>
      </p:sp>
      <p:sp>
        <p:nvSpPr>
          <p:cNvPr id="496" name="Google Shape;496;p48"/>
          <p:cNvSpPr txBox="1"/>
          <p:nvPr>
            <p:ph idx="4294967295" type="subTitle"/>
          </p:nvPr>
        </p:nvSpPr>
        <p:spPr>
          <a:xfrm>
            <a:off x="5152600" y="1926800"/>
            <a:ext cx="2361900" cy="2844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Small screen restricts options for UI and functionality</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Chat function needs to be strongly differentiated from phone messages to justify chatting on-app</a:t>
            </a:r>
            <a:endParaRPr sz="1500">
              <a:latin typeface="Cormorant Garamond"/>
              <a:ea typeface="Cormorant Garamond"/>
              <a:cs typeface="Cormorant Garamond"/>
              <a:sym typeface="Cormorant 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grpSp>
        <p:nvGrpSpPr>
          <p:cNvPr id="501" name="Google Shape;501;p49"/>
          <p:cNvGrpSpPr/>
          <p:nvPr/>
        </p:nvGrpSpPr>
        <p:grpSpPr>
          <a:xfrm>
            <a:off x="106743" y="-1178638"/>
            <a:ext cx="3110653" cy="3351021"/>
            <a:chOff x="-166907" y="-1385688"/>
            <a:chExt cx="3110653" cy="3351021"/>
          </a:xfrm>
        </p:grpSpPr>
        <p:sp>
          <p:nvSpPr>
            <p:cNvPr id="502" name="Google Shape;502;p49"/>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3" name="Google Shape;503;p49"/>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4" name="Google Shape;504;p49"/>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05" name="Google Shape;505;p49"/>
          <p:cNvSpPr txBox="1"/>
          <p:nvPr>
            <p:ph type="title"/>
          </p:nvPr>
        </p:nvSpPr>
        <p:spPr>
          <a:xfrm>
            <a:off x="2158200" y="2172375"/>
            <a:ext cx="4827600" cy="104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Selected Interface </a:t>
            </a:r>
            <a:endParaRPr sz="4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0"/>
          <p:cNvSpPr txBox="1"/>
          <p:nvPr>
            <p:ph type="title"/>
          </p:nvPr>
        </p:nvSpPr>
        <p:spPr>
          <a:xfrm>
            <a:off x="720000" y="145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Mobile App </a:t>
            </a:r>
            <a:endParaRPr/>
          </a:p>
        </p:txBody>
      </p:sp>
      <p:pic>
        <p:nvPicPr>
          <p:cNvPr id="511" name="Google Shape;511;p50"/>
          <p:cNvPicPr preferRelativeResize="0"/>
          <p:nvPr/>
        </p:nvPicPr>
        <p:blipFill>
          <a:blip r:embed="rId3">
            <a:alphaModFix/>
          </a:blip>
          <a:stretch>
            <a:fillRect/>
          </a:stretch>
        </p:blipFill>
        <p:spPr>
          <a:xfrm rot="-5400000">
            <a:off x="2380900" y="274677"/>
            <a:ext cx="4195273" cy="54482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1"/>
          <p:cNvSpPr txBox="1"/>
          <p:nvPr>
            <p:ph idx="4294967295" type="subTitle"/>
          </p:nvPr>
        </p:nvSpPr>
        <p:spPr>
          <a:xfrm>
            <a:off x="1220425" y="1686725"/>
            <a:ext cx="6015000" cy="10950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Font typeface="Cormorant Garamond"/>
              <a:buChar char="➢"/>
            </a:pPr>
            <a:r>
              <a:rPr lang="en" sz="2000">
                <a:latin typeface="Cormorant Garamond"/>
                <a:ea typeface="Cormorant Garamond"/>
                <a:cs typeface="Cormorant Garamond"/>
                <a:sym typeface="Cormorant Garamond"/>
              </a:rPr>
              <a:t>Consistent use of our app helps accomplish our task goals</a:t>
            </a:r>
            <a:endParaRPr sz="2000">
              <a:latin typeface="Cormorant Garamond"/>
              <a:ea typeface="Cormorant Garamond"/>
              <a:cs typeface="Cormorant Garamond"/>
              <a:sym typeface="Cormorant Garamond"/>
            </a:endParaRPr>
          </a:p>
          <a:p>
            <a:pPr indent="-355600" lvl="0" marL="457200" rtl="0" algn="l">
              <a:spcBef>
                <a:spcPts val="0"/>
              </a:spcBef>
              <a:spcAft>
                <a:spcPts val="0"/>
              </a:spcAft>
              <a:buSzPts val="2000"/>
              <a:buFont typeface="Cormorant Garamond"/>
              <a:buChar char="➢"/>
            </a:pPr>
            <a:r>
              <a:rPr lang="en" sz="2000">
                <a:latin typeface="Cormorant Garamond"/>
                <a:ea typeface="Cormorant Garamond"/>
                <a:cs typeface="Cormorant Garamond"/>
                <a:sym typeface="Cormorant Garamond"/>
              </a:rPr>
              <a:t>Familiarity with mobile communication optimizes supportive interactions </a:t>
            </a:r>
            <a:endParaRPr sz="2000">
              <a:latin typeface="Cormorant Garamond"/>
              <a:ea typeface="Cormorant Garamond"/>
              <a:cs typeface="Cormorant Garamond"/>
              <a:sym typeface="Cormorant Garamond"/>
            </a:endParaRPr>
          </a:p>
          <a:p>
            <a:pPr indent="-355600" lvl="0" marL="457200" rtl="0" algn="l">
              <a:spcBef>
                <a:spcPts val="0"/>
              </a:spcBef>
              <a:spcAft>
                <a:spcPts val="0"/>
              </a:spcAft>
              <a:buSzPts val="2000"/>
              <a:buFont typeface="Cormorant Garamond"/>
              <a:buChar char="➢"/>
            </a:pPr>
            <a:r>
              <a:rPr lang="en" sz="2000">
                <a:latin typeface="Cormorant Garamond"/>
                <a:ea typeface="Cormorant Garamond"/>
                <a:cs typeface="Cormorant Garamond"/>
                <a:sym typeface="Cormorant Garamond"/>
              </a:rPr>
              <a:t>Notifications complement deadline, scheduling, and wellness check-in functions</a:t>
            </a:r>
            <a:endParaRPr sz="2000">
              <a:latin typeface="Cormorant Garamond"/>
              <a:ea typeface="Cormorant Garamond"/>
              <a:cs typeface="Cormorant Garamond"/>
              <a:sym typeface="Cormorant Garamond"/>
            </a:endParaRPr>
          </a:p>
        </p:txBody>
      </p:sp>
      <p:sp>
        <p:nvSpPr>
          <p:cNvPr id="517" name="Google Shape;517;p51"/>
          <p:cNvSpPr txBox="1"/>
          <p:nvPr>
            <p:ph type="title"/>
          </p:nvPr>
        </p:nvSpPr>
        <p:spPr>
          <a:xfrm>
            <a:off x="1396500" y="409925"/>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Rationale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grpSp>
        <p:nvGrpSpPr>
          <p:cNvPr id="522" name="Google Shape;522;p52"/>
          <p:cNvGrpSpPr/>
          <p:nvPr/>
        </p:nvGrpSpPr>
        <p:grpSpPr>
          <a:xfrm>
            <a:off x="106743" y="-1178638"/>
            <a:ext cx="3110653" cy="3351021"/>
            <a:chOff x="-166907" y="-1385688"/>
            <a:chExt cx="3110653" cy="3351021"/>
          </a:xfrm>
        </p:grpSpPr>
        <p:sp>
          <p:nvSpPr>
            <p:cNvPr id="523" name="Google Shape;523;p52"/>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52"/>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52"/>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26" name="Google Shape;526;p52"/>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Low-fi Prototype </a:t>
            </a:r>
            <a:endParaRPr sz="4000"/>
          </a:p>
        </p:txBody>
      </p:sp>
      <p:cxnSp>
        <p:nvCxnSpPr>
          <p:cNvPr id="527" name="Google Shape;527;p52"/>
          <p:cNvCxnSpPr>
            <a:endCxn id="528"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3"/>
          <p:cNvSpPr txBox="1"/>
          <p:nvPr/>
        </p:nvSpPr>
        <p:spPr>
          <a:xfrm>
            <a:off x="6776875" y="562800"/>
            <a:ext cx="1847400" cy="401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First-time users are prompted to give their interests</a:t>
            </a:r>
            <a:endParaRPr sz="700">
              <a:solidFill>
                <a:schemeClr val="dk1"/>
              </a:solidFill>
              <a:latin typeface="Work Sans"/>
              <a:ea typeface="Work Sans"/>
              <a:cs typeface="Work Sans"/>
              <a:sym typeface="Work Sans"/>
            </a:endParaRPr>
          </a:p>
        </p:txBody>
      </p:sp>
      <p:pic>
        <p:nvPicPr>
          <p:cNvPr id="534" name="Google Shape;534;p53"/>
          <p:cNvPicPr preferRelativeResize="0"/>
          <p:nvPr/>
        </p:nvPicPr>
        <p:blipFill>
          <a:blip r:embed="rId3">
            <a:alphaModFix/>
          </a:blip>
          <a:stretch>
            <a:fillRect/>
          </a:stretch>
        </p:blipFill>
        <p:spPr>
          <a:xfrm>
            <a:off x="349625" y="152400"/>
            <a:ext cx="6334176" cy="48386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54"/>
          <p:cNvSpPr txBox="1"/>
          <p:nvPr/>
        </p:nvSpPr>
        <p:spPr>
          <a:xfrm>
            <a:off x="1400850" y="969925"/>
            <a:ext cx="6342300" cy="120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Once matched, check out group members</a:t>
            </a:r>
            <a:endParaRPr sz="700">
              <a:solidFill>
                <a:schemeClr val="dk1"/>
              </a:solidFill>
              <a:latin typeface="Work Sans"/>
              <a:ea typeface="Work Sans"/>
              <a:cs typeface="Work Sans"/>
              <a:sym typeface="Work Sans"/>
            </a:endParaRPr>
          </a:p>
        </p:txBody>
      </p:sp>
      <p:pic>
        <p:nvPicPr>
          <p:cNvPr id="540" name="Google Shape;540;p54"/>
          <p:cNvPicPr preferRelativeResize="0"/>
          <p:nvPr/>
        </p:nvPicPr>
        <p:blipFill>
          <a:blip r:embed="rId3">
            <a:alphaModFix/>
          </a:blip>
          <a:stretch>
            <a:fillRect/>
          </a:stretch>
        </p:blipFill>
        <p:spPr>
          <a:xfrm>
            <a:off x="1199188" y="1891925"/>
            <a:ext cx="6745622" cy="2374401"/>
          </a:xfrm>
          <a:prstGeom prst="rect">
            <a:avLst/>
          </a:prstGeom>
          <a:noFill/>
          <a:ln>
            <a:noFill/>
          </a:ln>
        </p:spPr>
      </p:pic>
      <p:pic>
        <p:nvPicPr>
          <p:cNvPr id="541" name="Google Shape;541;p54"/>
          <p:cNvPicPr preferRelativeResize="0"/>
          <p:nvPr/>
        </p:nvPicPr>
        <p:blipFill>
          <a:blip r:embed="rId3">
            <a:alphaModFix/>
          </a:blip>
          <a:stretch>
            <a:fillRect/>
          </a:stretch>
        </p:blipFill>
        <p:spPr>
          <a:xfrm>
            <a:off x="185387" y="1672450"/>
            <a:ext cx="8773225" cy="3088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5"/>
          <p:cNvSpPr txBox="1"/>
          <p:nvPr/>
        </p:nvSpPr>
        <p:spPr>
          <a:xfrm>
            <a:off x="-376175" y="696463"/>
            <a:ext cx="5103900" cy="7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Chat with group members</a:t>
            </a:r>
            <a:endParaRPr sz="700">
              <a:solidFill>
                <a:schemeClr val="dk1"/>
              </a:solidFill>
              <a:latin typeface="Work Sans"/>
              <a:ea typeface="Work Sans"/>
              <a:cs typeface="Work Sans"/>
              <a:sym typeface="Work Sans"/>
            </a:endParaRPr>
          </a:p>
        </p:txBody>
      </p:sp>
      <p:sp>
        <p:nvSpPr>
          <p:cNvPr id="547" name="Google Shape;547;p55"/>
          <p:cNvSpPr txBox="1"/>
          <p:nvPr/>
        </p:nvSpPr>
        <p:spPr>
          <a:xfrm>
            <a:off x="4282913" y="696463"/>
            <a:ext cx="5103900" cy="7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Customize your profile</a:t>
            </a:r>
            <a:endParaRPr sz="700">
              <a:solidFill>
                <a:schemeClr val="dk1"/>
              </a:solidFill>
              <a:latin typeface="Work Sans"/>
              <a:ea typeface="Work Sans"/>
              <a:cs typeface="Work Sans"/>
              <a:sym typeface="Work Sans"/>
            </a:endParaRPr>
          </a:p>
        </p:txBody>
      </p:sp>
      <p:pic>
        <p:nvPicPr>
          <p:cNvPr id="548" name="Google Shape;548;p55"/>
          <p:cNvPicPr preferRelativeResize="0"/>
          <p:nvPr/>
        </p:nvPicPr>
        <p:blipFill>
          <a:blip r:embed="rId3">
            <a:alphaModFix/>
          </a:blip>
          <a:stretch>
            <a:fillRect/>
          </a:stretch>
        </p:blipFill>
        <p:spPr>
          <a:xfrm>
            <a:off x="283462" y="1472825"/>
            <a:ext cx="4048974" cy="2776875"/>
          </a:xfrm>
          <a:prstGeom prst="rect">
            <a:avLst/>
          </a:prstGeom>
          <a:noFill/>
          <a:ln>
            <a:noFill/>
          </a:ln>
        </p:spPr>
      </p:pic>
      <p:pic>
        <p:nvPicPr>
          <p:cNvPr id="549" name="Google Shape;549;p55"/>
          <p:cNvPicPr preferRelativeResize="0"/>
          <p:nvPr/>
        </p:nvPicPr>
        <p:blipFill>
          <a:blip r:embed="rId4">
            <a:alphaModFix/>
          </a:blip>
          <a:stretch>
            <a:fillRect/>
          </a:stretch>
        </p:blipFill>
        <p:spPr>
          <a:xfrm>
            <a:off x="4781551" y="1480675"/>
            <a:ext cx="4362449" cy="2776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56"/>
          <p:cNvSpPr txBox="1"/>
          <p:nvPr/>
        </p:nvSpPr>
        <p:spPr>
          <a:xfrm>
            <a:off x="7453650" y="513200"/>
            <a:ext cx="1847400" cy="192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Set weekly goals</a:t>
            </a:r>
            <a:endParaRPr sz="700">
              <a:solidFill>
                <a:schemeClr val="dk1"/>
              </a:solidFill>
              <a:latin typeface="Work Sans"/>
              <a:ea typeface="Work Sans"/>
              <a:cs typeface="Work Sans"/>
              <a:sym typeface="Work Sans"/>
            </a:endParaRPr>
          </a:p>
        </p:txBody>
      </p:sp>
      <p:pic>
        <p:nvPicPr>
          <p:cNvPr id="555" name="Google Shape;555;p56"/>
          <p:cNvPicPr preferRelativeResize="0"/>
          <p:nvPr/>
        </p:nvPicPr>
        <p:blipFill rotWithShape="1">
          <a:blip r:embed="rId3">
            <a:alphaModFix/>
          </a:blip>
          <a:srcRect b="0" l="0" r="0" t="0"/>
          <a:stretch/>
        </p:blipFill>
        <p:spPr>
          <a:xfrm>
            <a:off x="169225" y="242275"/>
            <a:ext cx="7284437" cy="4789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7"/>
          <p:cNvSpPr txBox="1"/>
          <p:nvPr/>
        </p:nvSpPr>
        <p:spPr>
          <a:xfrm>
            <a:off x="2379613" y="329525"/>
            <a:ext cx="4155600" cy="329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Fill out weekly check-in forms</a:t>
            </a:r>
            <a:endParaRPr sz="2400">
              <a:solidFill>
                <a:schemeClr val="dk1"/>
              </a:solidFill>
              <a:latin typeface="Cormorant Garamond"/>
              <a:ea typeface="Cormorant Garamond"/>
              <a:cs typeface="Cormorant Garamond"/>
              <a:sym typeface="Cormorant Garamond"/>
            </a:endParaRPr>
          </a:p>
        </p:txBody>
      </p:sp>
      <p:pic>
        <p:nvPicPr>
          <p:cNvPr id="561" name="Google Shape;561;p57"/>
          <p:cNvPicPr preferRelativeResize="0"/>
          <p:nvPr/>
        </p:nvPicPr>
        <p:blipFill>
          <a:blip r:embed="rId3">
            <a:alphaModFix/>
          </a:blip>
          <a:stretch>
            <a:fillRect/>
          </a:stretch>
        </p:blipFill>
        <p:spPr>
          <a:xfrm>
            <a:off x="734350" y="1118775"/>
            <a:ext cx="7750925" cy="3363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58"/>
          <p:cNvPicPr preferRelativeResize="0"/>
          <p:nvPr/>
        </p:nvPicPr>
        <p:blipFill>
          <a:blip r:embed="rId3">
            <a:alphaModFix/>
          </a:blip>
          <a:stretch>
            <a:fillRect/>
          </a:stretch>
        </p:blipFill>
        <p:spPr>
          <a:xfrm>
            <a:off x="1464900" y="1430900"/>
            <a:ext cx="6214199" cy="2702325"/>
          </a:xfrm>
          <a:prstGeom prst="rect">
            <a:avLst/>
          </a:prstGeom>
          <a:noFill/>
          <a:ln>
            <a:noFill/>
          </a:ln>
        </p:spPr>
      </p:pic>
      <p:sp>
        <p:nvSpPr>
          <p:cNvPr id="567" name="Google Shape;567;p58"/>
          <p:cNvSpPr txBox="1"/>
          <p:nvPr/>
        </p:nvSpPr>
        <p:spPr>
          <a:xfrm>
            <a:off x="3040850" y="729025"/>
            <a:ext cx="6122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568" name="Google Shape;568;p58"/>
          <p:cNvSpPr txBox="1"/>
          <p:nvPr/>
        </p:nvSpPr>
        <p:spPr>
          <a:xfrm>
            <a:off x="1394249" y="471800"/>
            <a:ext cx="6355500" cy="329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a:ea typeface="Cormorant Garamond"/>
                <a:cs typeface="Cormorant Garamond"/>
                <a:sym typeface="Cormorant Garamond"/>
              </a:rPr>
              <a:t>See other members’ weekly check-in responses</a:t>
            </a:r>
            <a:endParaRPr sz="24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grpSp>
        <p:nvGrpSpPr>
          <p:cNvPr id="573" name="Google Shape;573;p59"/>
          <p:cNvGrpSpPr/>
          <p:nvPr/>
        </p:nvGrpSpPr>
        <p:grpSpPr>
          <a:xfrm>
            <a:off x="106743" y="-1178638"/>
            <a:ext cx="3110653" cy="3351021"/>
            <a:chOff x="-166907" y="-1385688"/>
            <a:chExt cx="3110653" cy="3351021"/>
          </a:xfrm>
        </p:grpSpPr>
        <p:sp>
          <p:nvSpPr>
            <p:cNvPr id="574" name="Google Shape;574;p59"/>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59"/>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59"/>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77" name="Google Shape;577;p59"/>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Task Flows</a:t>
            </a:r>
            <a:endParaRPr sz="4000"/>
          </a:p>
        </p:txBody>
      </p:sp>
      <p:cxnSp>
        <p:nvCxnSpPr>
          <p:cNvPr id="578" name="Google Shape;578;p59"/>
          <p:cNvCxnSpPr>
            <a:endCxn id="579"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0"/>
          <p:cNvSpPr txBox="1"/>
          <p:nvPr>
            <p:ph type="title"/>
          </p:nvPr>
        </p:nvSpPr>
        <p:spPr>
          <a:xfrm>
            <a:off x="720013" y="1432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t>Simple: match with other users of similar interests</a:t>
            </a:r>
            <a:endParaRPr sz="2900"/>
          </a:p>
        </p:txBody>
      </p:sp>
      <p:pic>
        <p:nvPicPr>
          <p:cNvPr id="585" name="Google Shape;585;p60"/>
          <p:cNvPicPr preferRelativeResize="0"/>
          <p:nvPr/>
        </p:nvPicPr>
        <p:blipFill>
          <a:blip r:embed="rId3">
            <a:alphaModFix/>
          </a:blip>
          <a:stretch>
            <a:fillRect/>
          </a:stretch>
        </p:blipFill>
        <p:spPr>
          <a:xfrm>
            <a:off x="1632050" y="842000"/>
            <a:ext cx="5654325" cy="4301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61"/>
          <p:cNvSpPr txBox="1"/>
          <p:nvPr>
            <p:ph type="title"/>
          </p:nvPr>
        </p:nvSpPr>
        <p:spPr>
          <a:xfrm>
            <a:off x="720013" y="1432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t>Moderate</a:t>
            </a:r>
            <a:r>
              <a:rPr lang="en" sz="2900"/>
              <a:t>: set weekly goals</a:t>
            </a:r>
            <a:endParaRPr sz="2900"/>
          </a:p>
        </p:txBody>
      </p:sp>
      <p:pic>
        <p:nvPicPr>
          <p:cNvPr id="591" name="Google Shape;591;p61"/>
          <p:cNvPicPr preferRelativeResize="0"/>
          <p:nvPr/>
        </p:nvPicPr>
        <p:blipFill>
          <a:blip r:embed="rId3">
            <a:alphaModFix/>
          </a:blip>
          <a:stretch>
            <a:fillRect/>
          </a:stretch>
        </p:blipFill>
        <p:spPr>
          <a:xfrm>
            <a:off x="1216223" y="868300"/>
            <a:ext cx="6711601" cy="4275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2"/>
          <p:cNvSpPr txBox="1"/>
          <p:nvPr>
            <p:ph type="title"/>
          </p:nvPr>
        </p:nvSpPr>
        <p:spPr>
          <a:xfrm>
            <a:off x="108625" y="154650"/>
            <a:ext cx="8926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Complex</a:t>
            </a:r>
            <a:r>
              <a:rPr lang="en" sz="2400"/>
              <a:t>: participate in weekly emotional and job search check-ins</a:t>
            </a:r>
            <a:endParaRPr sz="2400"/>
          </a:p>
        </p:txBody>
      </p:sp>
      <p:pic>
        <p:nvPicPr>
          <p:cNvPr id="597" name="Google Shape;597;p62"/>
          <p:cNvPicPr preferRelativeResize="0"/>
          <p:nvPr/>
        </p:nvPicPr>
        <p:blipFill>
          <a:blip r:embed="rId3">
            <a:alphaModFix/>
          </a:blip>
          <a:stretch>
            <a:fillRect/>
          </a:stretch>
        </p:blipFill>
        <p:spPr>
          <a:xfrm>
            <a:off x="2134113" y="864675"/>
            <a:ext cx="4875827" cy="2115637"/>
          </a:xfrm>
          <a:prstGeom prst="rect">
            <a:avLst/>
          </a:prstGeom>
          <a:noFill/>
          <a:ln>
            <a:noFill/>
          </a:ln>
        </p:spPr>
      </p:pic>
      <p:pic>
        <p:nvPicPr>
          <p:cNvPr id="598" name="Google Shape;598;p62"/>
          <p:cNvPicPr preferRelativeResize="0"/>
          <p:nvPr/>
        </p:nvPicPr>
        <p:blipFill>
          <a:blip r:embed="rId4">
            <a:alphaModFix/>
          </a:blip>
          <a:stretch>
            <a:fillRect/>
          </a:stretch>
        </p:blipFill>
        <p:spPr>
          <a:xfrm>
            <a:off x="2363263" y="3041438"/>
            <a:ext cx="4417525" cy="19210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grpSp>
        <p:nvGrpSpPr>
          <p:cNvPr id="603" name="Google Shape;603;p63"/>
          <p:cNvGrpSpPr/>
          <p:nvPr/>
        </p:nvGrpSpPr>
        <p:grpSpPr>
          <a:xfrm>
            <a:off x="106743" y="-1178638"/>
            <a:ext cx="3110653" cy="3351021"/>
            <a:chOff x="-166907" y="-1385688"/>
            <a:chExt cx="3110653" cy="3351021"/>
          </a:xfrm>
        </p:grpSpPr>
        <p:sp>
          <p:nvSpPr>
            <p:cNvPr id="604" name="Google Shape;604;p63"/>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5" name="Google Shape;605;p63"/>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63"/>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07" name="Google Shape;607;p63"/>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Testing Methodology</a:t>
            </a:r>
            <a:endParaRPr sz="4000"/>
          </a:p>
        </p:txBody>
      </p:sp>
      <p:cxnSp>
        <p:nvCxnSpPr>
          <p:cNvPr id="608" name="Google Shape;608;p63"/>
          <p:cNvCxnSpPr>
            <a:endCxn id="609"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64"/>
          <p:cNvSpPr txBox="1"/>
          <p:nvPr>
            <p:ph type="title"/>
          </p:nvPr>
        </p:nvSpPr>
        <p:spPr>
          <a:xfrm>
            <a:off x="720000" y="4071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Users</a:t>
            </a:r>
            <a:endParaRPr/>
          </a:p>
        </p:txBody>
      </p:sp>
      <p:sp>
        <p:nvSpPr>
          <p:cNvPr id="615" name="Google Shape;615;p64"/>
          <p:cNvSpPr txBox="1"/>
          <p:nvPr/>
        </p:nvSpPr>
        <p:spPr>
          <a:xfrm>
            <a:off x="5321863" y="1343264"/>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Sarah</a:t>
            </a:r>
            <a:endParaRPr sz="2400">
              <a:solidFill>
                <a:schemeClr val="dk1"/>
              </a:solidFill>
              <a:latin typeface="Cormorant Garamond Medium"/>
              <a:ea typeface="Cormorant Garamond Medium"/>
              <a:cs typeface="Cormorant Garamond Medium"/>
              <a:sym typeface="Cormorant Garamond Medium"/>
            </a:endParaRPr>
          </a:p>
        </p:txBody>
      </p:sp>
      <p:sp>
        <p:nvSpPr>
          <p:cNvPr id="616" name="Google Shape;616;p64"/>
          <p:cNvSpPr txBox="1"/>
          <p:nvPr/>
        </p:nvSpPr>
        <p:spPr>
          <a:xfrm>
            <a:off x="5331600" y="31011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Liz</a:t>
            </a:r>
            <a:endParaRPr sz="2400">
              <a:solidFill>
                <a:schemeClr val="dk1"/>
              </a:solidFill>
              <a:latin typeface="Cormorant Garamond Medium"/>
              <a:ea typeface="Cormorant Garamond Medium"/>
              <a:cs typeface="Cormorant Garamond Medium"/>
              <a:sym typeface="Cormorant Garamond Medium"/>
            </a:endParaRPr>
          </a:p>
        </p:txBody>
      </p:sp>
      <p:sp>
        <p:nvSpPr>
          <p:cNvPr id="617" name="Google Shape;617;p64"/>
          <p:cNvSpPr txBox="1"/>
          <p:nvPr/>
        </p:nvSpPr>
        <p:spPr>
          <a:xfrm>
            <a:off x="1669638" y="305350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Kath</a:t>
            </a:r>
            <a:endParaRPr sz="2400">
              <a:solidFill>
                <a:schemeClr val="dk1"/>
              </a:solidFill>
              <a:latin typeface="Cormorant Garamond Medium"/>
              <a:ea typeface="Cormorant Garamond Medium"/>
              <a:cs typeface="Cormorant Garamond Medium"/>
              <a:sym typeface="Cormorant Garamond Medium"/>
            </a:endParaRPr>
          </a:p>
        </p:txBody>
      </p:sp>
      <p:sp>
        <p:nvSpPr>
          <p:cNvPr id="618" name="Google Shape;618;p64"/>
          <p:cNvSpPr txBox="1"/>
          <p:nvPr/>
        </p:nvSpPr>
        <p:spPr>
          <a:xfrm>
            <a:off x="1811363" y="1343275"/>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Matthew</a:t>
            </a:r>
            <a:endParaRPr sz="2400">
              <a:solidFill>
                <a:schemeClr val="dk1"/>
              </a:solidFill>
              <a:latin typeface="Cormorant Garamond Medium"/>
              <a:ea typeface="Cormorant Garamond Medium"/>
              <a:cs typeface="Cormorant Garamond Medium"/>
              <a:sym typeface="Cormorant Garamond Medium"/>
            </a:endParaRPr>
          </a:p>
        </p:txBody>
      </p:sp>
      <p:sp>
        <p:nvSpPr>
          <p:cNvPr id="619" name="Google Shape;619;p64"/>
          <p:cNvSpPr txBox="1"/>
          <p:nvPr/>
        </p:nvSpPr>
        <p:spPr>
          <a:xfrm>
            <a:off x="1126350" y="35451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24, friend of a sibling, PhD student at UCSC, </a:t>
            </a:r>
            <a:r>
              <a:rPr lang="en" sz="1800">
                <a:solidFill>
                  <a:srgbClr val="9E9E9E"/>
                </a:solidFill>
                <a:latin typeface="Cormorant Garamond Medium"/>
                <a:ea typeface="Cormorant Garamond Medium"/>
                <a:cs typeface="Cormorant Garamond Medium"/>
                <a:sym typeface="Cormorant Garamond Medium"/>
              </a:rPr>
              <a:t> no compensation</a:t>
            </a:r>
            <a:endParaRPr sz="1800">
              <a:solidFill>
                <a:srgbClr val="9E9E9E"/>
              </a:solidFill>
              <a:latin typeface="Cormorant Garamond Medium"/>
              <a:ea typeface="Cormorant Garamond Medium"/>
              <a:cs typeface="Cormorant Garamond Medium"/>
              <a:sym typeface="Cormorant Garamond Medium"/>
            </a:endParaRPr>
          </a:p>
        </p:txBody>
      </p:sp>
      <p:sp>
        <p:nvSpPr>
          <p:cNvPr id="620" name="Google Shape;620;p64"/>
          <p:cNvSpPr txBox="1"/>
          <p:nvPr/>
        </p:nvSpPr>
        <p:spPr>
          <a:xfrm>
            <a:off x="1162175" y="17872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Age 26, friend of a sibling, no compensation</a:t>
            </a:r>
            <a:endParaRPr sz="1800">
              <a:solidFill>
                <a:srgbClr val="9E9E9E"/>
              </a:solidFill>
              <a:latin typeface="Cormorant Garamond Medium"/>
              <a:ea typeface="Cormorant Garamond Medium"/>
              <a:cs typeface="Cormorant Garamond Medium"/>
              <a:sym typeface="Cormorant Garamond Medium"/>
            </a:endParaRPr>
          </a:p>
        </p:txBody>
      </p:sp>
      <p:sp>
        <p:nvSpPr>
          <p:cNvPr id="621" name="Google Shape;621;p64"/>
          <p:cNvSpPr txBox="1"/>
          <p:nvPr/>
        </p:nvSpPr>
        <p:spPr>
          <a:xfrm>
            <a:off x="4778575" y="17872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Age 22, Stanford undergrad student, </a:t>
            </a:r>
            <a:r>
              <a:rPr lang="en" sz="1800">
                <a:solidFill>
                  <a:srgbClr val="9E9E9E"/>
                </a:solidFill>
                <a:latin typeface="Cormorant Garamond Medium"/>
                <a:ea typeface="Cormorant Garamond Medium"/>
                <a:cs typeface="Cormorant Garamond Medium"/>
                <a:sym typeface="Cormorant Garamond Medium"/>
              </a:rPr>
              <a:t> no compensation</a:t>
            </a:r>
            <a:endParaRPr sz="1800">
              <a:solidFill>
                <a:srgbClr val="9E9E9E"/>
              </a:solidFill>
              <a:latin typeface="Cormorant Garamond Medium"/>
              <a:ea typeface="Cormorant Garamond Medium"/>
              <a:cs typeface="Cormorant Garamond Medium"/>
              <a:sym typeface="Cormorant Garamond Medium"/>
            </a:endParaRPr>
          </a:p>
        </p:txBody>
      </p:sp>
      <p:sp>
        <p:nvSpPr>
          <p:cNvPr id="622" name="Google Shape;622;p64"/>
          <p:cNvSpPr txBox="1"/>
          <p:nvPr/>
        </p:nvSpPr>
        <p:spPr>
          <a:xfrm>
            <a:off x="4788300" y="35451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23, friend of a sibling, PhD student at UCSC, </a:t>
            </a:r>
            <a:r>
              <a:rPr lang="en" sz="1800">
                <a:solidFill>
                  <a:srgbClr val="9E9E9E"/>
                </a:solidFill>
                <a:latin typeface="Cormorant Garamond Medium"/>
                <a:ea typeface="Cormorant Garamond Medium"/>
                <a:cs typeface="Cormorant Garamond Medium"/>
                <a:sym typeface="Cormorant Garamond Medium"/>
              </a:rPr>
              <a:t> no compensation</a:t>
            </a:r>
            <a:endParaRPr sz="1800">
              <a:solidFill>
                <a:srgbClr val="9E9E9E"/>
              </a:solidFill>
              <a:latin typeface="Cormorant Garamond Medium"/>
              <a:ea typeface="Cormorant Garamond Medium"/>
              <a:cs typeface="Cormorant Garamond Medium"/>
              <a:sym typeface="Cormorant Garamond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65"/>
          <p:cNvSpPr txBox="1"/>
          <p:nvPr>
            <p:ph idx="2" type="subTitle"/>
          </p:nvPr>
        </p:nvSpPr>
        <p:spPr>
          <a:xfrm>
            <a:off x="2162025" y="938750"/>
            <a:ext cx="7105500" cy="3462900"/>
          </a:xfrm>
          <a:prstGeom prst="rect">
            <a:avLst/>
          </a:prstGeom>
        </p:spPr>
        <p:txBody>
          <a:bodyPr anchorCtr="0" anchor="ctr" bIns="91425" lIns="91425" spcFirstLastPara="1" rIns="91425" wrap="square" tIns="91425">
            <a:noAutofit/>
          </a:bodyPr>
          <a:lstStyle/>
          <a:p>
            <a:pPr indent="-361950" lvl="0" marL="457200" rtl="0" algn="l">
              <a:lnSpc>
                <a:spcPct val="115000"/>
              </a:lnSpc>
              <a:spcBef>
                <a:spcPts val="0"/>
              </a:spcBef>
              <a:spcAft>
                <a:spcPts val="0"/>
              </a:spcAft>
              <a:buClr>
                <a:srgbClr val="000000"/>
              </a:buClr>
              <a:buSzPts val="2100"/>
              <a:buChar char="●"/>
            </a:pPr>
            <a:r>
              <a:rPr lang="en" sz="2100">
                <a:solidFill>
                  <a:srgbClr val="000000"/>
                </a:solidFill>
              </a:rPr>
              <a:t>Laid out every page of the low-fi prototype</a:t>
            </a:r>
            <a:endParaRPr sz="2100">
              <a:solidFill>
                <a:srgbClr val="000000"/>
              </a:solidFill>
            </a:endParaRPr>
          </a:p>
          <a:p>
            <a:pPr indent="-361950" lvl="0" marL="457200" rtl="0" algn="l">
              <a:lnSpc>
                <a:spcPct val="115000"/>
              </a:lnSpc>
              <a:spcBef>
                <a:spcPts val="0"/>
              </a:spcBef>
              <a:spcAft>
                <a:spcPts val="0"/>
              </a:spcAft>
              <a:buClr>
                <a:srgbClr val="000000"/>
              </a:buClr>
              <a:buSzPts val="2100"/>
              <a:buChar char="●"/>
            </a:pPr>
            <a:r>
              <a:rPr lang="en" sz="2100">
                <a:solidFill>
                  <a:srgbClr val="000000"/>
                </a:solidFill>
              </a:rPr>
              <a:t>O</a:t>
            </a:r>
            <a:r>
              <a:rPr lang="en" sz="2100">
                <a:solidFill>
                  <a:srgbClr val="000000"/>
                </a:solidFill>
              </a:rPr>
              <a:t>ne screen per page</a:t>
            </a:r>
            <a:endParaRPr sz="1500">
              <a:solidFill>
                <a:srgbClr val="000000"/>
              </a:solidFill>
              <a:latin typeface="Arial"/>
              <a:ea typeface="Arial"/>
              <a:cs typeface="Arial"/>
              <a:sym typeface="Arial"/>
            </a:endParaRPr>
          </a:p>
          <a:p>
            <a:pPr indent="-361950" lvl="0" marL="457200" rtl="0" algn="l">
              <a:lnSpc>
                <a:spcPct val="115000"/>
              </a:lnSpc>
              <a:spcBef>
                <a:spcPts val="0"/>
              </a:spcBef>
              <a:spcAft>
                <a:spcPts val="0"/>
              </a:spcAft>
              <a:buClr>
                <a:srgbClr val="000000"/>
              </a:buClr>
              <a:buSzPts val="2100"/>
              <a:buChar char="●"/>
            </a:pPr>
            <a:r>
              <a:rPr lang="en" sz="2100">
                <a:solidFill>
                  <a:srgbClr val="000000"/>
                </a:solidFill>
              </a:rPr>
              <a:t>Took place on a large table </a:t>
            </a:r>
            <a:endParaRPr sz="2100">
              <a:solidFill>
                <a:srgbClr val="000000"/>
              </a:solidFill>
            </a:endParaRPr>
          </a:p>
        </p:txBody>
      </p:sp>
      <p:sp>
        <p:nvSpPr>
          <p:cNvPr id="628" name="Google Shape;628;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Environment and Apparatus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pic>
        <p:nvPicPr>
          <p:cNvPr id="633" name="Google Shape;633;p66"/>
          <p:cNvPicPr preferRelativeResize="0"/>
          <p:nvPr/>
        </p:nvPicPr>
        <p:blipFill>
          <a:blip r:embed="rId3">
            <a:alphaModFix/>
          </a:blip>
          <a:stretch>
            <a:fillRect/>
          </a:stretch>
        </p:blipFill>
        <p:spPr>
          <a:xfrm>
            <a:off x="152400" y="152400"/>
            <a:ext cx="8839202" cy="469775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Team Member Roles</a:t>
            </a:r>
            <a:endParaRPr/>
          </a:p>
        </p:txBody>
      </p:sp>
      <p:sp>
        <p:nvSpPr>
          <p:cNvPr id="639" name="Google Shape;639;p67"/>
          <p:cNvSpPr txBox="1"/>
          <p:nvPr/>
        </p:nvSpPr>
        <p:spPr>
          <a:xfrm>
            <a:off x="4669825" y="3492537"/>
            <a:ext cx="21261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Grace </a:t>
            </a:r>
            <a:endParaRPr sz="2400">
              <a:solidFill>
                <a:schemeClr val="dk1"/>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1900">
                <a:solidFill>
                  <a:schemeClr val="dk1"/>
                </a:solidFill>
                <a:latin typeface="Cormorant Garamond Medium"/>
                <a:ea typeface="Cormorant Garamond Medium"/>
                <a:cs typeface="Cormorant Garamond Medium"/>
                <a:sym typeface="Cormorant Garamond Medium"/>
              </a:rPr>
              <a:t>Computer</a:t>
            </a:r>
            <a:endParaRPr sz="1900">
              <a:solidFill>
                <a:schemeClr val="dk1"/>
              </a:solidFill>
              <a:latin typeface="Cormorant Garamond Medium"/>
              <a:ea typeface="Cormorant Garamond Medium"/>
              <a:cs typeface="Cormorant Garamond Medium"/>
              <a:sym typeface="Cormorant Garamond Medium"/>
            </a:endParaRPr>
          </a:p>
        </p:txBody>
      </p:sp>
      <p:sp>
        <p:nvSpPr>
          <p:cNvPr id="640" name="Google Shape;640;p67"/>
          <p:cNvSpPr txBox="1"/>
          <p:nvPr/>
        </p:nvSpPr>
        <p:spPr>
          <a:xfrm>
            <a:off x="6838375" y="3492537"/>
            <a:ext cx="21261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Riley</a:t>
            </a:r>
            <a:endParaRPr sz="2400">
              <a:solidFill>
                <a:schemeClr val="dk1"/>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1900">
                <a:solidFill>
                  <a:schemeClr val="dk1"/>
                </a:solidFill>
                <a:latin typeface="Cormorant Garamond Medium"/>
                <a:ea typeface="Cormorant Garamond Medium"/>
                <a:cs typeface="Cormorant Garamond Medium"/>
                <a:sym typeface="Cormorant Garamond Medium"/>
              </a:rPr>
              <a:t>Facilitator</a:t>
            </a:r>
            <a:r>
              <a:rPr lang="en" sz="2400">
                <a:solidFill>
                  <a:schemeClr val="dk1"/>
                </a:solidFill>
                <a:latin typeface="Cormorant Garamond Medium"/>
                <a:ea typeface="Cormorant Garamond Medium"/>
                <a:cs typeface="Cormorant Garamond Medium"/>
                <a:sym typeface="Cormorant Garamond Medium"/>
              </a:rPr>
              <a:t> </a:t>
            </a:r>
            <a:endParaRPr sz="2400">
              <a:solidFill>
                <a:schemeClr val="dk1"/>
              </a:solidFill>
              <a:latin typeface="Cormorant Garamond Medium"/>
              <a:ea typeface="Cormorant Garamond Medium"/>
              <a:cs typeface="Cormorant Garamond Medium"/>
              <a:sym typeface="Cormorant Garamond Medium"/>
            </a:endParaRPr>
          </a:p>
        </p:txBody>
      </p:sp>
      <p:sp>
        <p:nvSpPr>
          <p:cNvPr id="641" name="Google Shape;641;p67"/>
          <p:cNvSpPr txBox="1"/>
          <p:nvPr/>
        </p:nvSpPr>
        <p:spPr>
          <a:xfrm>
            <a:off x="2253450" y="3492537"/>
            <a:ext cx="21261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Ginelle </a:t>
            </a:r>
            <a:endParaRPr sz="2400">
              <a:solidFill>
                <a:schemeClr val="dk1"/>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1900">
                <a:solidFill>
                  <a:schemeClr val="dk1"/>
                </a:solidFill>
                <a:latin typeface="Cormorant Garamond Medium"/>
                <a:ea typeface="Cormorant Garamond Medium"/>
                <a:cs typeface="Cormorant Garamond Medium"/>
                <a:sym typeface="Cormorant Garamond Medium"/>
              </a:rPr>
              <a:t>Note-taker</a:t>
            </a:r>
            <a:endParaRPr sz="1900">
              <a:solidFill>
                <a:schemeClr val="dk1"/>
              </a:solidFill>
              <a:latin typeface="Cormorant Garamond Medium"/>
              <a:ea typeface="Cormorant Garamond Medium"/>
              <a:cs typeface="Cormorant Garamond Medium"/>
              <a:sym typeface="Cormorant Garamond Medium"/>
            </a:endParaRPr>
          </a:p>
        </p:txBody>
      </p:sp>
      <p:pic>
        <p:nvPicPr>
          <p:cNvPr id="642" name="Google Shape;642;p67"/>
          <p:cNvPicPr preferRelativeResize="0"/>
          <p:nvPr/>
        </p:nvPicPr>
        <p:blipFill rotWithShape="1">
          <a:blip r:embed="rId3">
            <a:alphaModFix/>
          </a:blip>
          <a:srcRect b="0" l="8737" r="25067" t="0"/>
          <a:stretch/>
        </p:blipFill>
        <p:spPr>
          <a:xfrm>
            <a:off x="4839630" y="1488988"/>
            <a:ext cx="1786500" cy="1798800"/>
          </a:xfrm>
          <a:prstGeom prst="ellipse">
            <a:avLst/>
          </a:prstGeom>
          <a:noFill/>
          <a:ln cap="flat" cmpd="sng" w="28575">
            <a:solidFill>
              <a:schemeClr val="dk1"/>
            </a:solidFill>
            <a:prstDash val="solid"/>
            <a:round/>
            <a:headEnd len="sm" w="sm" type="none"/>
            <a:tailEnd len="sm" w="sm" type="none"/>
          </a:ln>
        </p:spPr>
      </p:pic>
      <p:pic>
        <p:nvPicPr>
          <p:cNvPr id="643" name="Google Shape;643;p67"/>
          <p:cNvPicPr preferRelativeResize="0"/>
          <p:nvPr/>
        </p:nvPicPr>
        <p:blipFill rotWithShape="1">
          <a:blip r:embed="rId4">
            <a:alphaModFix/>
          </a:blip>
          <a:srcRect b="8438" l="-5904" r="-5915" t="4929"/>
          <a:stretch/>
        </p:blipFill>
        <p:spPr>
          <a:xfrm>
            <a:off x="7102488" y="1489000"/>
            <a:ext cx="1786500" cy="1845900"/>
          </a:xfrm>
          <a:prstGeom prst="ellipse">
            <a:avLst/>
          </a:prstGeom>
          <a:noFill/>
          <a:ln cap="flat" cmpd="sng" w="28575">
            <a:solidFill>
              <a:schemeClr val="dk1"/>
            </a:solidFill>
            <a:prstDash val="solid"/>
            <a:round/>
            <a:headEnd len="sm" w="sm" type="none"/>
            <a:tailEnd len="sm" w="sm" type="none"/>
          </a:ln>
        </p:spPr>
      </p:pic>
      <p:pic>
        <p:nvPicPr>
          <p:cNvPr id="644" name="Google Shape;644;p67"/>
          <p:cNvPicPr preferRelativeResize="0"/>
          <p:nvPr/>
        </p:nvPicPr>
        <p:blipFill rotWithShape="1">
          <a:blip r:embed="rId5">
            <a:alphaModFix/>
          </a:blip>
          <a:srcRect b="19030" l="0" r="0" t="5452"/>
          <a:stretch/>
        </p:blipFill>
        <p:spPr>
          <a:xfrm>
            <a:off x="243413" y="1488988"/>
            <a:ext cx="1786500" cy="1798800"/>
          </a:xfrm>
          <a:prstGeom prst="ellipse">
            <a:avLst/>
          </a:prstGeom>
          <a:noFill/>
          <a:ln cap="flat" cmpd="sng" w="28575">
            <a:solidFill>
              <a:schemeClr val="dk1"/>
            </a:solidFill>
            <a:prstDash val="solid"/>
            <a:round/>
            <a:headEnd len="sm" w="sm" type="none"/>
            <a:tailEnd len="sm" w="sm" type="none"/>
          </a:ln>
        </p:spPr>
      </p:pic>
      <p:sp>
        <p:nvSpPr>
          <p:cNvPr id="645" name="Google Shape;645;p67"/>
          <p:cNvSpPr txBox="1"/>
          <p:nvPr/>
        </p:nvSpPr>
        <p:spPr>
          <a:xfrm>
            <a:off x="179525" y="3492537"/>
            <a:ext cx="1914300" cy="93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CJ</a:t>
            </a:r>
            <a:endParaRPr sz="2400">
              <a:solidFill>
                <a:schemeClr val="dk1"/>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1900">
                <a:solidFill>
                  <a:schemeClr val="dk1"/>
                </a:solidFill>
                <a:latin typeface="Cormorant Garamond Medium"/>
                <a:ea typeface="Cormorant Garamond Medium"/>
                <a:cs typeface="Cormorant Garamond Medium"/>
                <a:sym typeface="Cormorant Garamond Medium"/>
              </a:rPr>
              <a:t>Note-taker</a:t>
            </a:r>
            <a:r>
              <a:rPr lang="en" sz="2400">
                <a:solidFill>
                  <a:schemeClr val="dk1"/>
                </a:solidFill>
                <a:latin typeface="Cormorant Garamond Medium"/>
                <a:ea typeface="Cormorant Garamond Medium"/>
                <a:cs typeface="Cormorant Garamond Medium"/>
                <a:sym typeface="Cormorant Garamond Medium"/>
              </a:rPr>
              <a:t> </a:t>
            </a:r>
            <a:endParaRPr sz="2400">
              <a:solidFill>
                <a:schemeClr val="dk1"/>
              </a:solidFill>
              <a:latin typeface="Cormorant Garamond Medium"/>
              <a:ea typeface="Cormorant Garamond Medium"/>
              <a:cs typeface="Cormorant Garamond Medium"/>
              <a:sym typeface="Cormorant Garamond Medium"/>
            </a:endParaRPr>
          </a:p>
        </p:txBody>
      </p:sp>
      <p:pic>
        <p:nvPicPr>
          <p:cNvPr id="646" name="Google Shape;646;p67"/>
          <p:cNvPicPr preferRelativeResize="0"/>
          <p:nvPr/>
        </p:nvPicPr>
        <p:blipFill rotWithShape="1">
          <a:blip r:embed="rId6">
            <a:alphaModFix/>
          </a:blip>
          <a:srcRect b="27304" l="20437" r="20443" t="27300"/>
          <a:stretch/>
        </p:blipFill>
        <p:spPr>
          <a:xfrm>
            <a:off x="2527313" y="1489000"/>
            <a:ext cx="1677600" cy="1717800"/>
          </a:xfrm>
          <a:prstGeom prst="ellipse">
            <a:avLst/>
          </a:prstGeom>
          <a:noFill/>
          <a:ln cap="flat" cmpd="sng" w="28575">
            <a:solidFill>
              <a:schemeClr val="dk1"/>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68"/>
          <p:cNvSpPr txBox="1"/>
          <p:nvPr>
            <p:ph idx="2" type="subTitle"/>
          </p:nvPr>
        </p:nvSpPr>
        <p:spPr>
          <a:xfrm>
            <a:off x="2009850" y="1103950"/>
            <a:ext cx="7105500" cy="3462900"/>
          </a:xfrm>
          <a:prstGeom prst="rect">
            <a:avLst/>
          </a:prstGeom>
        </p:spPr>
        <p:txBody>
          <a:bodyPr anchorCtr="0" anchor="ctr" bIns="91425" lIns="91425" spcFirstLastPara="1" rIns="91425" wrap="square" tIns="91425">
            <a:noAutofit/>
          </a:bodyPr>
          <a:lstStyle/>
          <a:p>
            <a:pPr indent="-361950" lvl="0" marL="457200" rtl="0" algn="l">
              <a:lnSpc>
                <a:spcPct val="115000"/>
              </a:lnSpc>
              <a:spcBef>
                <a:spcPts val="0"/>
              </a:spcBef>
              <a:spcAft>
                <a:spcPts val="0"/>
              </a:spcAft>
              <a:buClr>
                <a:srgbClr val="000000"/>
              </a:buClr>
              <a:buSzPts val="2100"/>
              <a:buFont typeface="Cormorant Garamond SemiBold"/>
              <a:buChar char="●"/>
            </a:pPr>
            <a:r>
              <a:rPr lang="en" sz="1900">
                <a:solidFill>
                  <a:srgbClr val="000000"/>
                </a:solidFill>
              </a:rPr>
              <a:t>Gave users some basic context behind Elevate </a:t>
            </a:r>
            <a:endParaRPr sz="1900">
              <a:solidFill>
                <a:srgbClr val="000000"/>
              </a:solidFill>
            </a:endParaRPr>
          </a:p>
          <a:p>
            <a:pPr indent="-349250" lvl="0" marL="457200" rtl="0" algn="l">
              <a:lnSpc>
                <a:spcPct val="115000"/>
              </a:lnSpc>
              <a:spcBef>
                <a:spcPts val="0"/>
              </a:spcBef>
              <a:spcAft>
                <a:spcPts val="0"/>
              </a:spcAft>
              <a:buClr>
                <a:srgbClr val="000000"/>
              </a:buClr>
              <a:buSzPts val="1900"/>
              <a:buChar char="●"/>
            </a:pPr>
            <a:r>
              <a:rPr lang="en" sz="1900">
                <a:solidFill>
                  <a:srgbClr val="000000"/>
                </a:solidFill>
              </a:rPr>
              <a:t>Brief demo of the system</a:t>
            </a:r>
            <a:endParaRPr sz="1900">
              <a:solidFill>
                <a:srgbClr val="000000"/>
              </a:solidFill>
            </a:endParaRPr>
          </a:p>
          <a:p>
            <a:pPr indent="-349250" lvl="0" marL="457200" rtl="0" algn="l">
              <a:lnSpc>
                <a:spcPct val="115000"/>
              </a:lnSpc>
              <a:spcBef>
                <a:spcPts val="0"/>
              </a:spcBef>
              <a:spcAft>
                <a:spcPts val="0"/>
              </a:spcAft>
              <a:buClr>
                <a:srgbClr val="000000"/>
              </a:buClr>
              <a:buSzPts val="1900"/>
              <a:buChar char="●"/>
            </a:pPr>
            <a:r>
              <a:rPr lang="en" sz="1900">
                <a:solidFill>
                  <a:srgbClr val="000000"/>
                </a:solidFill>
              </a:rPr>
              <a:t>Took notes as users completed each task </a:t>
            </a:r>
            <a:endParaRPr sz="1900">
              <a:solidFill>
                <a:srgbClr val="000000"/>
              </a:solidFill>
            </a:endParaRPr>
          </a:p>
          <a:p>
            <a:pPr indent="-349250" lvl="1" marL="914400" rtl="0" algn="l">
              <a:lnSpc>
                <a:spcPct val="115000"/>
              </a:lnSpc>
              <a:spcBef>
                <a:spcPts val="0"/>
              </a:spcBef>
              <a:spcAft>
                <a:spcPts val="0"/>
              </a:spcAft>
              <a:buClr>
                <a:srgbClr val="000000"/>
              </a:buClr>
              <a:buSzPts val="1900"/>
              <a:buChar char="○"/>
            </a:pPr>
            <a:r>
              <a:rPr lang="en" sz="1900">
                <a:solidFill>
                  <a:srgbClr val="000000"/>
                </a:solidFill>
              </a:rPr>
              <a:t>They were asked to think out loud </a:t>
            </a:r>
            <a:endParaRPr sz="1900">
              <a:solidFill>
                <a:srgbClr val="000000"/>
              </a:solidFill>
            </a:endParaRPr>
          </a:p>
          <a:p>
            <a:pPr indent="0" lvl="0" marL="0" rtl="0" algn="l">
              <a:lnSpc>
                <a:spcPct val="115000"/>
              </a:lnSpc>
              <a:spcBef>
                <a:spcPts val="0"/>
              </a:spcBef>
              <a:spcAft>
                <a:spcPts val="0"/>
              </a:spcAft>
              <a:buNone/>
            </a:pPr>
            <a:r>
              <a:t/>
            </a:r>
            <a:endParaRPr sz="1900">
              <a:solidFill>
                <a:srgbClr val="000000"/>
              </a:solidFill>
            </a:endParaRPr>
          </a:p>
          <a:p>
            <a:pPr indent="0" lvl="0" marL="0" rtl="0" algn="l">
              <a:lnSpc>
                <a:spcPct val="115000"/>
              </a:lnSpc>
              <a:spcBef>
                <a:spcPts val="0"/>
              </a:spcBef>
              <a:spcAft>
                <a:spcPts val="0"/>
              </a:spcAft>
              <a:buNone/>
            </a:pPr>
            <a:r>
              <a:t/>
            </a:r>
            <a:endParaRPr sz="1900">
              <a:solidFill>
                <a:srgbClr val="000000"/>
              </a:solidFill>
            </a:endParaRPr>
          </a:p>
        </p:txBody>
      </p:sp>
      <p:sp>
        <p:nvSpPr>
          <p:cNvPr id="652" name="Google Shape;652;p6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Procedure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69"/>
          <p:cNvSpPr txBox="1"/>
          <p:nvPr>
            <p:ph idx="2" type="subTitle"/>
          </p:nvPr>
        </p:nvSpPr>
        <p:spPr>
          <a:xfrm>
            <a:off x="1019250" y="875350"/>
            <a:ext cx="7105500" cy="3462900"/>
          </a:xfrm>
          <a:prstGeom prst="rect">
            <a:avLst/>
          </a:prstGeom>
        </p:spPr>
        <p:txBody>
          <a:bodyPr anchorCtr="0" anchor="ctr" bIns="91425" lIns="91425" spcFirstLastPara="1" rIns="91425" wrap="square" tIns="91425">
            <a:noAutofit/>
          </a:bodyPr>
          <a:lstStyle/>
          <a:p>
            <a:pPr indent="-349250" lvl="0" marL="457200" rtl="0" algn="l">
              <a:lnSpc>
                <a:spcPct val="115000"/>
              </a:lnSpc>
              <a:spcBef>
                <a:spcPts val="0"/>
              </a:spcBef>
              <a:spcAft>
                <a:spcPts val="0"/>
              </a:spcAft>
              <a:buClr>
                <a:srgbClr val="000000"/>
              </a:buClr>
              <a:buSzPts val="1900"/>
              <a:buChar char="●"/>
            </a:pPr>
            <a:r>
              <a:rPr lang="en" sz="1900">
                <a:solidFill>
                  <a:srgbClr val="000000"/>
                </a:solidFill>
              </a:rPr>
              <a:t>Asked the users the following questions: </a:t>
            </a:r>
            <a:endParaRPr sz="1900">
              <a:solidFill>
                <a:srgbClr val="000000"/>
              </a:solidFill>
            </a:endParaRPr>
          </a:p>
          <a:p>
            <a:pPr indent="-349250" lvl="1" marL="914400" rtl="0" algn="l">
              <a:lnSpc>
                <a:spcPct val="115000"/>
              </a:lnSpc>
              <a:spcBef>
                <a:spcPts val="0"/>
              </a:spcBef>
              <a:spcAft>
                <a:spcPts val="0"/>
              </a:spcAft>
              <a:buClr>
                <a:srgbClr val="000000"/>
              </a:buClr>
              <a:buSzPts val="1900"/>
              <a:buChar char="○"/>
            </a:pPr>
            <a:r>
              <a:rPr lang="en" sz="1900">
                <a:solidFill>
                  <a:srgbClr val="000000"/>
                </a:solidFill>
              </a:rPr>
              <a:t>Were there any features that were unclear? Not useful? </a:t>
            </a:r>
            <a:endParaRPr sz="1900">
              <a:solidFill>
                <a:srgbClr val="000000"/>
              </a:solidFill>
            </a:endParaRPr>
          </a:p>
          <a:p>
            <a:pPr indent="-349250" lvl="1" marL="914400" rtl="0" algn="l">
              <a:lnSpc>
                <a:spcPct val="115000"/>
              </a:lnSpc>
              <a:spcBef>
                <a:spcPts val="0"/>
              </a:spcBef>
              <a:spcAft>
                <a:spcPts val="0"/>
              </a:spcAft>
              <a:buClr>
                <a:srgbClr val="000000"/>
              </a:buClr>
              <a:buSzPts val="1900"/>
              <a:buChar char="○"/>
            </a:pPr>
            <a:r>
              <a:rPr lang="en" sz="1900">
                <a:solidFill>
                  <a:srgbClr val="000000"/>
                </a:solidFill>
              </a:rPr>
              <a:t>How was the UI in ease of use?</a:t>
            </a:r>
            <a:endParaRPr sz="1900">
              <a:solidFill>
                <a:srgbClr val="000000"/>
              </a:solidFill>
            </a:endParaRPr>
          </a:p>
          <a:p>
            <a:pPr indent="-349250" lvl="1" marL="914400" rtl="0" algn="l">
              <a:lnSpc>
                <a:spcPct val="115000"/>
              </a:lnSpc>
              <a:spcBef>
                <a:spcPts val="0"/>
              </a:spcBef>
              <a:spcAft>
                <a:spcPts val="0"/>
              </a:spcAft>
              <a:buClr>
                <a:srgbClr val="000000"/>
              </a:buClr>
              <a:buSzPts val="1900"/>
              <a:buChar char="○"/>
            </a:pPr>
            <a:r>
              <a:rPr lang="en" sz="1900">
                <a:solidFill>
                  <a:srgbClr val="000000"/>
                </a:solidFill>
              </a:rPr>
              <a:t>General feedback?</a:t>
            </a:r>
            <a:endParaRPr sz="1900">
              <a:solidFill>
                <a:srgbClr val="000000"/>
              </a:solidFill>
            </a:endParaRPr>
          </a:p>
          <a:p>
            <a:pPr indent="-349250" lvl="1" marL="914400" rtl="0" algn="l">
              <a:lnSpc>
                <a:spcPct val="115000"/>
              </a:lnSpc>
              <a:spcBef>
                <a:spcPts val="0"/>
              </a:spcBef>
              <a:spcAft>
                <a:spcPts val="0"/>
              </a:spcAft>
              <a:buClr>
                <a:srgbClr val="000000"/>
              </a:buClr>
              <a:buSzPts val="1900"/>
              <a:buChar char="○"/>
            </a:pPr>
            <a:r>
              <a:rPr lang="en" sz="1900">
                <a:solidFill>
                  <a:srgbClr val="000000"/>
                </a:solidFill>
              </a:rPr>
              <a:t>On a scale from 1-10, how likely are you to use the chat feature? How about the weekly check-in forms? And the goal setting?</a:t>
            </a:r>
            <a:endParaRPr sz="1900">
              <a:solidFill>
                <a:srgbClr val="000000"/>
              </a:solidFill>
            </a:endParaRPr>
          </a:p>
        </p:txBody>
      </p:sp>
      <p:sp>
        <p:nvSpPr>
          <p:cNvPr id="658" name="Google Shape;658;p6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Procedure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0"/>
          <p:cNvSpPr txBox="1"/>
          <p:nvPr>
            <p:ph type="title"/>
          </p:nvPr>
        </p:nvSpPr>
        <p:spPr>
          <a:xfrm>
            <a:off x="720000" y="3199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Cormorant Garamond"/>
                <a:ea typeface="Cormorant Garamond"/>
                <a:cs typeface="Cormorant Garamond"/>
                <a:sym typeface="Cormorant Garamond"/>
              </a:rPr>
              <a:t>Usability Goals and Their Measurements </a:t>
            </a:r>
            <a:endParaRPr sz="3000">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t/>
            </a:r>
            <a:endParaRPr b="1">
              <a:latin typeface="Cormorant Garamond"/>
              <a:ea typeface="Cormorant Garamond"/>
              <a:cs typeface="Cormorant Garamond"/>
              <a:sym typeface="Cormorant Garamond"/>
            </a:endParaRPr>
          </a:p>
        </p:txBody>
      </p:sp>
      <p:sp>
        <p:nvSpPr>
          <p:cNvPr id="664" name="Google Shape;664;p70"/>
          <p:cNvSpPr txBox="1"/>
          <p:nvPr/>
        </p:nvSpPr>
        <p:spPr>
          <a:xfrm>
            <a:off x="3913650" y="2602725"/>
            <a:ext cx="4703100" cy="133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chemeClr val="dk1"/>
                </a:solidFill>
                <a:latin typeface="Cormorant Garamond"/>
                <a:ea typeface="Cormorant Garamond"/>
                <a:cs typeface="Cormorant Garamond"/>
                <a:sym typeface="Cormorant Garamond"/>
              </a:rPr>
              <a:t>Likelihood To Use Feature </a:t>
            </a:r>
            <a:endParaRPr b="1" sz="3100">
              <a:solidFill>
                <a:schemeClr val="dk1"/>
              </a:solidFill>
              <a:latin typeface="Cormorant Garamond"/>
              <a:ea typeface="Cormorant Garamond"/>
              <a:cs typeface="Cormorant Garamond"/>
              <a:sym typeface="Cormorant Garamond"/>
            </a:endParaRPr>
          </a:p>
        </p:txBody>
      </p:sp>
      <p:sp>
        <p:nvSpPr>
          <p:cNvPr id="665" name="Google Shape;665;p70"/>
          <p:cNvSpPr txBox="1"/>
          <p:nvPr/>
        </p:nvSpPr>
        <p:spPr>
          <a:xfrm>
            <a:off x="4493400" y="3174846"/>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9E9E9E"/>
                </a:solidFill>
                <a:latin typeface="Cormorant Garamond Medium"/>
                <a:ea typeface="Cormorant Garamond Medium"/>
                <a:cs typeface="Cormorant Garamond Medium"/>
                <a:sym typeface="Cormorant Garamond Medium"/>
              </a:rPr>
              <a:t>Participants rate how likely they are to use feature from 1-10</a:t>
            </a:r>
            <a:endParaRPr sz="2200">
              <a:solidFill>
                <a:srgbClr val="9E9E9E"/>
              </a:solidFill>
              <a:latin typeface="Cormorant Garamond Medium"/>
              <a:ea typeface="Cormorant Garamond Medium"/>
              <a:cs typeface="Cormorant Garamond Medium"/>
              <a:sym typeface="Cormorant Garamond Medium"/>
            </a:endParaRPr>
          </a:p>
        </p:txBody>
      </p:sp>
      <p:sp>
        <p:nvSpPr>
          <p:cNvPr id="666" name="Google Shape;666;p70"/>
          <p:cNvSpPr txBox="1"/>
          <p:nvPr/>
        </p:nvSpPr>
        <p:spPr>
          <a:xfrm>
            <a:off x="378000" y="2585725"/>
            <a:ext cx="3939000" cy="7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chemeClr val="dk1"/>
                </a:solidFill>
                <a:latin typeface="Cormorant Garamond"/>
                <a:ea typeface="Cormorant Garamond"/>
                <a:cs typeface="Cormorant Garamond"/>
                <a:sym typeface="Cormorant Garamond"/>
              </a:rPr>
              <a:t>Intuitive UI</a:t>
            </a:r>
            <a:endParaRPr b="1" sz="3100">
              <a:solidFill>
                <a:schemeClr val="dk1"/>
              </a:solidFill>
              <a:latin typeface="Cormorant Garamond"/>
              <a:ea typeface="Cormorant Garamond"/>
              <a:cs typeface="Cormorant Garamond"/>
              <a:sym typeface="Cormorant Garamond"/>
            </a:endParaRPr>
          </a:p>
        </p:txBody>
      </p:sp>
      <p:sp>
        <p:nvSpPr>
          <p:cNvPr id="667" name="Google Shape;667;p70"/>
          <p:cNvSpPr txBox="1"/>
          <p:nvPr/>
        </p:nvSpPr>
        <p:spPr>
          <a:xfrm>
            <a:off x="587100" y="3157846"/>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9E9E9E"/>
                </a:solidFill>
                <a:latin typeface="Cormorant Garamond Medium"/>
                <a:ea typeface="Cormorant Garamond Medium"/>
                <a:cs typeface="Cormorant Garamond Medium"/>
                <a:sym typeface="Cormorant Garamond Medium"/>
              </a:rPr>
              <a:t>Measure the number of mis-clicks</a:t>
            </a:r>
            <a:endParaRPr sz="2200">
              <a:solidFill>
                <a:srgbClr val="9E9E9E"/>
              </a:solidFill>
              <a:latin typeface="Cormorant Garamond Medium"/>
              <a:ea typeface="Cormorant Garamond Medium"/>
              <a:cs typeface="Cormorant Garamond Medium"/>
              <a:sym typeface="Cormorant Garamond Medium"/>
            </a:endParaRPr>
          </a:p>
        </p:txBody>
      </p:sp>
      <p:grpSp>
        <p:nvGrpSpPr>
          <p:cNvPr id="668" name="Google Shape;668;p70"/>
          <p:cNvGrpSpPr/>
          <p:nvPr/>
        </p:nvGrpSpPr>
        <p:grpSpPr>
          <a:xfrm>
            <a:off x="1894518" y="1481898"/>
            <a:ext cx="928746" cy="951435"/>
            <a:chOff x="-1183550" y="3586525"/>
            <a:chExt cx="296175" cy="290550"/>
          </a:xfrm>
        </p:grpSpPr>
        <p:sp>
          <p:nvSpPr>
            <p:cNvPr id="669" name="Google Shape;669;p70"/>
            <p:cNvSpPr/>
            <p:nvPr/>
          </p:nvSpPr>
          <p:spPr>
            <a:xfrm>
              <a:off x="-927575" y="3671500"/>
              <a:ext cx="40200" cy="16575"/>
            </a:xfrm>
            <a:custGeom>
              <a:rect b="b" l="l" r="r" t="t"/>
              <a:pathLst>
                <a:path extrusionOk="0" h="663" w="1608">
                  <a:moveTo>
                    <a:pt x="473" y="0"/>
                  </a:moveTo>
                  <a:cubicBezTo>
                    <a:pt x="32" y="0"/>
                    <a:pt x="1" y="662"/>
                    <a:pt x="473" y="662"/>
                  </a:cubicBezTo>
                  <a:lnTo>
                    <a:pt x="1135" y="662"/>
                  </a:lnTo>
                  <a:cubicBezTo>
                    <a:pt x="1145" y="663"/>
                    <a:pt x="1156" y="663"/>
                    <a:pt x="1166" y="663"/>
                  </a:cubicBezTo>
                  <a:cubicBezTo>
                    <a:pt x="1607" y="663"/>
                    <a:pt x="1597" y="0"/>
                    <a:pt x="113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0"/>
            <p:cNvSpPr/>
            <p:nvPr/>
          </p:nvSpPr>
          <p:spPr>
            <a:xfrm>
              <a:off x="-1183550" y="3671500"/>
              <a:ext cx="39400" cy="16575"/>
            </a:xfrm>
            <a:custGeom>
              <a:rect b="b" l="l" r="r" t="t"/>
              <a:pathLst>
                <a:path extrusionOk="0" h="663" w="1576">
                  <a:moveTo>
                    <a:pt x="473" y="0"/>
                  </a:moveTo>
                  <a:cubicBezTo>
                    <a:pt x="32" y="0"/>
                    <a:pt x="1" y="662"/>
                    <a:pt x="473" y="662"/>
                  </a:cubicBezTo>
                  <a:lnTo>
                    <a:pt x="1135" y="662"/>
                  </a:lnTo>
                  <a:cubicBezTo>
                    <a:pt x="1145" y="663"/>
                    <a:pt x="1154" y="663"/>
                    <a:pt x="1163" y="663"/>
                  </a:cubicBezTo>
                  <a:cubicBezTo>
                    <a:pt x="1576" y="663"/>
                    <a:pt x="1566" y="0"/>
                    <a:pt x="113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0"/>
            <p:cNvSpPr/>
            <p:nvPr/>
          </p:nvSpPr>
          <p:spPr>
            <a:xfrm>
              <a:off x="-944250" y="3603025"/>
              <a:ext cx="39525" cy="26375"/>
            </a:xfrm>
            <a:custGeom>
              <a:rect b="b" l="l" r="r" t="t"/>
              <a:pathLst>
                <a:path extrusionOk="0" h="1055" w="1581">
                  <a:moveTo>
                    <a:pt x="1086" y="1"/>
                  </a:moveTo>
                  <a:cubicBezTo>
                    <a:pt x="1024" y="1"/>
                    <a:pt x="957" y="19"/>
                    <a:pt x="888" y="61"/>
                  </a:cubicBezTo>
                  <a:lnTo>
                    <a:pt x="321" y="408"/>
                  </a:lnTo>
                  <a:cubicBezTo>
                    <a:pt x="0" y="595"/>
                    <a:pt x="179" y="1054"/>
                    <a:pt x="490" y="1054"/>
                  </a:cubicBezTo>
                  <a:cubicBezTo>
                    <a:pt x="546" y="1054"/>
                    <a:pt x="606" y="1040"/>
                    <a:pt x="668" y="1006"/>
                  </a:cubicBezTo>
                  <a:lnTo>
                    <a:pt x="1266" y="660"/>
                  </a:lnTo>
                  <a:cubicBezTo>
                    <a:pt x="1581" y="450"/>
                    <a:pt x="1394" y="1"/>
                    <a:pt x="1086"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0"/>
            <p:cNvSpPr/>
            <p:nvPr/>
          </p:nvSpPr>
          <p:spPr>
            <a:xfrm>
              <a:off x="-1166200" y="3731225"/>
              <a:ext cx="39700" cy="26075"/>
            </a:xfrm>
            <a:custGeom>
              <a:rect b="b" l="l" r="r" t="t"/>
              <a:pathLst>
                <a:path extrusionOk="0" h="1043" w="1588">
                  <a:moveTo>
                    <a:pt x="1071" y="1"/>
                  </a:moveTo>
                  <a:cubicBezTo>
                    <a:pt x="1021" y="1"/>
                    <a:pt x="968" y="12"/>
                    <a:pt x="913" y="37"/>
                  </a:cubicBezTo>
                  <a:lnTo>
                    <a:pt x="315" y="384"/>
                  </a:lnTo>
                  <a:cubicBezTo>
                    <a:pt x="0" y="593"/>
                    <a:pt x="187" y="1043"/>
                    <a:pt x="495" y="1043"/>
                  </a:cubicBezTo>
                  <a:cubicBezTo>
                    <a:pt x="557" y="1043"/>
                    <a:pt x="624" y="1025"/>
                    <a:pt x="693" y="982"/>
                  </a:cubicBezTo>
                  <a:lnTo>
                    <a:pt x="1260" y="636"/>
                  </a:lnTo>
                  <a:cubicBezTo>
                    <a:pt x="1587" y="472"/>
                    <a:pt x="1395" y="1"/>
                    <a:pt x="1071"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0"/>
            <p:cNvSpPr/>
            <p:nvPr/>
          </p:nvSpPr>
          <p:spPr>
            <a:xfrm>
              <a:off x="-944925" y="3730950"/>
              <a:ext cx="40200" cy="26375"/>
            </a:xfrm>
            <a:custGeom>
              <a:rect b="b" l="l" r="r" t="t"/>
              <a:pathLst>
                <a:path extrusionOk="0" h="1055" w="1608">
                  <a:moveTo>
                    <a:pt x="515" y="0"/>
                  </a:moveTo>
                  <a:cubicBezTo>
                    <a:pt x="198" y="0"/>
                    <a:pt x="1" y="460"/>
                    <a:pt x="348" y="647"/>
                  </a:cubicBezTo>
                  <a:lnTo>
                    <a:pt x="915" y="993"/>
                  </a:lnTo>
                  <a:cubicBezTo>
                    <a:pt x="984" y="1036"/>
                    <a:pt x="1052" y="1054"/>
                    <a:pt x="1114" y="1054"/>
                  </a:cubicBezTo>
                  <a:cubicBezTo>
                    <a:pt x="1421" y="1054"/>
                    <a:pt x="1608" y="609"/>
                    <a:pt x="1293" y="426"/>
                  </a:cubicBezTo>
                  <a:lnTo>
                    <a:pt x="695" y="48"/>
                  </a:lnTo>
                  <a:cubicBezTo>
                    <a:pt x="633" y="15"/>
                    <a:pt x="572" y="0"/>
                    <a:pt x="51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0"/>
            <p:cNvSpPr/>
            <p:nvPr/>
          </p:nvSpPr>
          <p:spPr>
            <a:xfrm>
              <a:off x="-1167000" y="3603025"/>
              <a:ext cx="40200" cy="26375"/>
            </a:xfrm>
            <a:custGeom>
              <a:rect b="b" l="l" r="r" t="t"/>
              <a:pathLst>
                <a:path extrusionOk="0" h="1055" w="1608">
                  <a:moveTo>
                    <a:pt x="477" y="1"/>
                  </a:moveTo>
                  <a:cubicBezTo>
                    <a:pt x="188" y="1"/>
                    <a:pt x="1" y="450"/>
                    <a:pt x="315" y="660"/>
                  </a:cubicBezTo>
                  <a:lnTo>
                    <a:pt x="914" y="1006"/>
                  </a:lnTo>
                  <a:cubicBezTo>
                    <a:pt x="981" y="1040"/>
                    <a:pt x="1044" y="1054"/>
                    <a:pt x="1103" y="1054"/>
                  </a:cubicBezTo>
                  <a:cubicBezTo>
                    <a:pt x="1434" y="1054"/>
                    <a:pt x="1608" y="595"/>
                    <a:pt x="1260" y="408"/>
                  </a:cubicBezTo>
                  <a:lnTo>
                    <a:pt x="662" y="61"/>
                  </a:lnTo>
                  <a:cubicBezTo>
                    <a:pt x="598" y="19"/>
                    <a:pt x="536" y="1"/>
                    <a:pt x="477"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0"/>
            <p:cNvSpPr/>
            <p:nvPr/>
          </p:nvSpPr>
          <p:spPr>
            <a:xfrm>
              <a:off x="-1065400" y="3658900"/>
              <a:ext cx="59875" cy="77200"/>
            </a:xfrm>
            <a:custGeom>
              <a:rect b="b" l="l" r="r" t="t"/>
              <a:pathLst>
                <a:path extrusionOk="0" h="3088" w="2395">
                  <a:moveTo>
                    <a:pt x="882" y="0"/>
                  </a:moveTo>
                  <a:lnTo>
                    <a:pt x="0" y="1355"/>
                  </a:lnTo>
                  <a:lnTo>
                    <a:pt x="1355" y="1922"/>
                  </a:lnTo>
                  <a:cubicBezTo>
                    <a:pt x="1450" y="1953"/>
                    <a:pt x="1544" y="2111"/>
                    <a:pt x="1544" y="2237"/>
                  </a:cubicBezTo>
                  <a:lnTo>
                    <a:pt x="1544" y="3088"/>
                  </a:lnTo>
                  <a:lnTo>
                    <a:pt x="2395" y="1733"/>
                  </a:lnTo>
                  <a:lnTo>
                    <a:pt x="1071" y="1166"/>
                  </a:lnTo>
                  <a:cubicBezTo>
                    <a:pt x="945" y="1134"/>
                    <a:pt x="882" y="1008"/>
                    <a:pt x="882" y="851"/>
                  </a:cubicBezTo>
                  <a:lnTo>
                    <a:pt x="882" y="0"/>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0"/>
            <p:cNvSpPr/>
            <p:nvPr/>
          </p:nvSpPr>
          <p:spPr>
            <a:xfrm>
              <a:off x="-1078000" y="3809325"/>
              <a:ext cx="85075" cy="67750"/>
            </a:xfrm>
            <a:custGeom>
              <a:rect b="b" l="l" r="r" t="t"/>
              <a:pathLst>
                <a:path extrusionOk="0" h="2710" w="3403">
                  <a:moveTo>
                    <a:pt x="0" y="1"/>
                  </a:moveTo>
                  <a:lnTo>
                    <a:pt x="0" y="662"/>
                  </a:lnTo>
                  <a:lnTo>
                    <a:pt x="1008" y="662"/>
                  </a:lnTo>
                  <a:cubicBezTo>
                    <a:pt x="1449" y="662"/>
                    <a:pt x="1481" y="1324"/>
                    <a:pt x="1008" y="1324"/>
                  </a:cubicBezTo>
                  <a:lnTo>
                    <a:pt x="0" y="1324"/>
                  </a:lnTo>
                  <a:lnTo>
                    <a:pt x="0" y="1670"/>
                  </a:lnTo>
                  <a:cubicBezTo>
                    <a:pt x="0" y="2237"/>
                    <a:pt x="473" y="2710"/>
                    <a:pt x="1008" y="2710"/>
                  </a:cubicBezTo>
                  <a:lnTo>
                    <a:pt x="2395" y="2710"/>
                  </a:lnTo>
                  <a:cubicBezTo>
                    <a:pt x="2962" y="2710"/>
                    <a:pt x="3403" y="2237"/>
                    <a:pt x="3403" y="1670"/>
                  </a:cubicBezTo>
                  <a:lnTo>
                    <a:pt x="3403" y="1324"/>
                  </a:lnTo>
                  <a:lnTo>
                    <a:pt x="2395" y="1324"/>
                  </a:lnTo>
                  <a:cubicBezTo>
                    <a:pt x="1954" y="1324"/>
                    <a:pt x="1922" y="662"/>
                    <a:pt x="2395" y="662"/>
                  </a:cubicBezTo>
                  <a:lnTo>
                    <a:pt x="3403" y="662"/>
                  </a:lnTo>
                  <a:lnTo>
                    <a:pt x="3403" y="1"/>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0"/>
            <p:cNvSpPr/>
            <p:nvPr/>
          </p:nvSpPr>
          <p:spPr>
            <a:xfrm>
              <a:off x="-1135500" y="3586525"/>
              <a:ext cx="193775" cy="204700"/>
            </a:xfrm>
            <a:custGeom>
              <a:rect b="b" l="l" r="r" t="t"/>
              <a:pathLst>
                <a:path extrusionOk="0" h="8188" w="7751">
                  <a:moveTo>
                    <a:pt x="4023" y="1424"/>
                  </a:moveTo>
                  <a:cubicBezTo>
                    <a:pt x="4201" y="1424"/>
                    <a:pt x="4380" y="1561"/>
                    <a:pt x="4380" y="1761"/>
                  </a:cubicBezTo>
                  <a:lnTo>
                    <a:pt x="4380" y="3588"/>
                  </a:lnTo>
                  <a:lnTo>
                    <a:pt x="5892" y="4124"/>
                  </a:lnTo>
                  <a:cubicBezTo>
                    <a:pt x="5955" y="4187"/>
                    <a:pt x="6049" y="4250"/>
                    <a:pt x="6081" y="4344"/>
                  </a:cubicBezTo>
                  <a:cubicBezTo>
                    <a:pt x="6081" y="4407"/>
                    <a:pt x="6081" y="4533"/>
                    <a:pt x="5986" y="4628"/>
                  </a:cubicBezTo>
                  <a:lnTo>
                    <a:pt x="4285" y="7369"/>
                  </a:lnTo>
                  <a:cubicBezTo>
                    <a:pt x="4222" y="7495"/>
                    <a:pt x="4127" y="7526"/>
                    <a:pt x="4033" y="7526"/>
                  </a:cubicBezTo>
                  <a:lnTo>
                    <a:pt x="3938" y="7526"/>
                  </a:lnTo>
                  <a:cubicBezTo>
                    <a:pt x="3781" y="7495"/>
                    <a:pt x="3718" y="7369"/>
                    <a:pt x="3718" y="7211"/>
                  </a:cubicBezTo>
                  <a:lnTo>
                    <a:pt x="3718" y="5384"/>
                  </a:lnTo>
                  <a:lnTo>
                    <a:pt x="2206" y="4817"/>
                  </a:lnTo>
                  <a:cubicBezTo>
                    <a:pt x="2143" y="4754"/>
                    <a:pt x="2048" y="4691"/>
                    <a:pt x="2017" y="4596"/>
                  </a:cubicBezTo>
                  <a:cubicBezTo>
                    <a:pt x="1985" y="4533"/>
                    <a:pt x="2017" y="4407"/>
                    <a:pt x="2048" y="4344"/>
                  </a:cubicBezTo>
                  <a:lnTo>
                    <a:pt x="3749" y="1572"/>
                  </a:lnTo>
                  <a:cubicBezTo>
                    <a:pt x="3818" y="1469"/>
                    <a:pt x="3920" y="1424"/>
                    <a:pt x="4023" y="1424"/>
                  </a:cubicBezTo>
                  <a:close/>
                  <a:moveTo>
                    <a:pt x="4019" y="1"/>
                  </a:moveTo>
                  <a:cubicBezTo>
                    <a:pt x="3743" y="1"/>
                    <a:pt x="3463" y="31"/>
                    <a:pt x="3182" y="91"/>
                  </a:cubicBezTo>
                  <a:cubicBezTo>
                    <a:pt x="1733" y="406"/>
                    <a:pt x="567" y="1572"/>
                    <a:pt x="284" y="3084"/>
                  </a:cubicBezTo>
                  <a:cubicBezTo>
                    <a:pt x="0" y="4533"/>
                    <a:pt x="599" y="5479"/>
                    <a:pt x="1040" y="6140"/>
                  </a:cubicBezTo>
                  <a:cubicBezTo>
                    <a:pt x="1922" y="7526"/>
                    <a:pt x="1387" y="7526"/>
                    <a:pt x="1670" y="8188"/>
                  </a:cubicBezTo>
                  <a:lnTo>
                    <a:pt x="6301" y="8188"/>
                  </a:lnTo>
                  <a:cubicBezTo>
                    <a:pt x="6553" y="7526"/>
                    <a:pt x="6018" y="7526"/>
                    <a:pt x="6931" y="6109"/>
                  </a:cubicBezTo>
                  <a:cubicBezTo>
                    <a:pt x="7373" y="5447"/>
                    <a:pt x="7719" y="4817"/>
                    <a:pt x="7719" y="3746"/>
                  </a:cubicBezTo>
                  <a:cubicBezTo>
                    <a:pt x="7751" y="2612"/>
                    <a:pt x="7246" y="1540"/>
                    <a:pt x="6396" y="847"/>
                  </a:cubicBezTo>
                  <a:cubicBezTo>
                    <a:pt x="5726" y="297"/>
                    <a:pt x="4892" y="1"/>
                    <a:pt x="4019"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8" name="Google Shape;678;p70"/>
          <p:cNvSpPr/>
          <p:nvPr/>
        </p:nvSpPr>
        <p:spPr>
          <a:xfrm>
            <a:off x="5787775" y="1481900"/>
            <a:ext cx="928764" cy="899221"/>
          </a:xfrm>
          <a:custGeom>
            <a:rect b="b" l="l" r="r" t="t"/>
            <a:pathLst>
              <a:path extrusionOk="0" h="11657" w="11658">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grpSp>
        <p:nvGrpSpPr>
          <p:cNvPr id="683" name="Google Shape;683;p71"/>
          <p:cNvGrpSpPr/>
          <p:nvPr/>
        </p:nvGrpSpPr>
        <p:grpSpPr>
          <a:xfrm>
            <a:off x="106743" y="-1178638"/>
            <a:ext cx="3110653" cy="3351021"/>
            <a:chOff x="-166907" y="-1385688"/>
            <a:chExt cx="3110653" cy="3351021"/>
          </a:xfrm>
        </p:grpSpPr>
        <p:sp>
          <p:nvSpPr>
            <p:cNvPr id="684" name="Google Shape;684;p71"/>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5" name="Google Shape;685;p71"/>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6" name="Google Shape;686;p71"/>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87" name="Google Shape;687;p71"/>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Testing Results</a:t>
            </a:r>
            <a:endParaRPr sz="4000"/>
          </a:p>
        </p:txBody>
      </p:sp>
      <p:cxnSp>
        <p:nvCxnSpPr>
          <p:cNvPr id="688" name="Google Shape;688;p71"/>
          <p:cNvCxnSpPr>
            <a:endCxn id="689"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Cormorant Garamond"/>
                <a:ea typeface="Cormorant Garamond"/>
                <a:cs typeface="Cormorant Garamond"/>
                <a:sym typeface="Cormorant Garamond"/>
              </a:rPr>
              <a:t>Process Data - All Participants </a:t>
            </a:r>
            <a:endParaRPr sz="3000">
              <a:latin typeface="Cormorant Garamond Medium"/>
              <a:ea typeface="Cormorant Garamond Medium"/>
              <a:cs typeface="Cormorant Garamond Medium"/>
              <a:sym typeface="Cormorant Garamond Medium"/>
            </a:endParaRPr>
          </a:p>
        </p:txBody>
      </p:sp>
      <p:sp>
        <p:nvSpPr>
          <p:cNvPr id="695" name="Google Shape;695;p72"/>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696" name="Google Shape;696;p72"/>
          <p:cNvSpPr/>
          <p:nvPr/>
        </p:nvSpPr>
        <p:spPr>
          <a:xfrm>
            <a:off x="1281452" y="15639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72"/>
          <p:cNvSpPr/>
          <p:nvPr/>
        </p:nvSpPr>
        <p:spPr>
          <a:xfrm rot="2700000">
            <a:off x="1281452" y="224042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72"/>
          <p:cNvSpPr/>
          <p:nvPr/>
        </p:nvSpPr>
        <p:spPr>
          <a:xfrm rot="5683632">
            <a:off x="1281452" y="29490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72"/>
          <p:cNvSpPr txBox="1"/>
          <p:nvPr/>
        </p:nvSpPr>
        <p:spPr>
          <a:xfrm>
            <a:off x="1738100" y="1493650"/>
            <a:ext cx="5538000" cy="352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700">
                <a:solidFill>
                  <a:schemeClr val="dk1"/>
                </a:solidFill>
                <a:latin typeface="Cormorant Garamond"/>
                <a:ea typeface="Cormorant Garamond"/>
                <a:cs typeface="Cormorant Garamond"/>
                <a:sym typeface="Cormorant Garamond"/>
              </a:rPr>
              <a:t>Unaware they were paired into a group after onboarding</a:t>
            </a:r>
            <a:endParaRPr sz="1200">
              <a:solidFill>
                <a:schemeClr val="dk1"/>
              </a:solidFill>
              <a:latin typeface="Work Sans"/>
              <a:ea typeface="Work Sans"/>
              <a:cs typeface="Work Sans"/>
              <a:sym typeface="Work Sans"/>
            </a:endParaRPr>
          </a:p>
        </p:txBody>
      </p:sp>
      <p:sp>
        <p:nvSpPr>
          <p:cNvPr id="700" name="Google Shape;700;p72"/>
          <p:cNvSpPr txBox="1"/>
          <p:nvPr/>
        </p:nvSpPr>
        <p:spPr>
          <a:xfrm>
            <a:off x="1738100" y="2164188"/>
            <a:ext cx="5538000" cy="352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700">
                <a:solidFill>
                  <a:schemeClr val="dk1"/>
                </a:solidFill>
                <a:latin typeface="Cormorant Garamond"/>
                <a:ea typeface="Cormorant Garamond"/>
                <a:cs typeface="Cormorant Garamond"/>
                <a:sym typeface="Cormorant Garamond"/>
              </a:rPr>
              <a:t>Had difficulty finding where to do the weekly check-in</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01" name="Google Shape;701;p72"/>
          <p:cNvSpPr txBox="1"/>
          <p:nvPr/>
        </p:nvSpPr>
        <p:spPr>
          <a:xfrm>
            <a:off x="1738100" y="2834725"/>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Found it difficult to know all functionalities of the app from the home page</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02" name="Google Shape;702;p72"/>
          <p:cNvSpPr/>
          <p:nvPr/>
        </p:nvSpPr>
        <p:spPr>
          <a:xfrm rot="5683632">
            <a:off x="1281452" y="37387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72"/>
          <p:cNvSpPr txBox="1"/>
          <p:nvPr/>
        </p:nvSpPr>
        <p:spPr>
          <a:xfrm>
            <a:off x="1738100" y="3662500"/>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Found the UI to be mostly intuitive </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7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Cormorant Garamond"/>
                <a:ea typeface="Cormorant Garamond"/>
                <a:cs typeface="Cormorant Garamond"/>
                <a:sym typeface="Cormorant Garamond"/>
              </a:rPr>
              <a:t>Process Data - Other Takeaways </a:t>
            </a:r>
            <a:endParaRPr sz="3000">
              <a:latin typeface="Cormorant Garamond Medium"/>
              <a:ea typeface="Cormorant Garamond Medium"/>
              <a:cs typeface="Cormorant Garamond Medium"/>
              <a:sym typeface="Cormorant Garamond Medium"/>
            </a:endParaRPr>
          </a:p>
        </p:txBody>
      </p:sp>
      <p:sp>
        <p:nvSpPr>
          <p:cNvPr id="709" name="Google Shape;709;p73"/>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10" name="Google Shape;710;p73"/>
          <p:cNvSpPr/>
          <p:nvPr/>
        </p:nvSpPr>
        <p:spPr>
          <a:xfrm>
            <a:off x="1281452" y="15639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73"/>
          <p:cNvSpPr/>
          <p:nvPr/>
        </p:nvSpPr>
        <p:spPr>
          <a:xfrm rot="2700000">
            <a:off x="1281452" y="224042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73"/>
          <p:cNvSpPr/>
          <p:nvPr/>
        </p:nvSpPr>
        <p:spPr>
          <a:xfrm rot="5683632">
            <a:off x="1281452" y="28728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73"/>
          <p:cNvSpPr txBox="1"/>
          <p:nvPr/>
        </p:nvSpPr>
        <p:spPr>
          <a:xfrm>
            <a:off x="1670475" y="1441925"/>
            <a:ext cx="6079800" cy="352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700">
                <a:solidFill>
                  <a:schemeClr val="dk1"/>
                </a:solidFill>
                <a:latin typeface="Cormorant Garamond"/>
                <a:ea typeface="Cormorant Garamond"/>
                <a:cs typeface="Cormorant Garamond"/>
                <a:sym typeface="Cormorant Garamond"/>
              </a:rPr>
              <a:t>2 participants clicked on the profile button to get to personal goals</a:t>
            </a:r>
            <a:endParaRPr sz="1200">
              <a:solidFill>
                <a:schemeClr val="dk1"/>
              </a:solidFill>
              <a:latin typeface="Work Sans"/>
              <a:ea typeface="Work Sans"/>
              <a:cs typeface="Work Sans"/>
              <a:sym typeface="Work Sans"/>
            </a:endParaRPr>
          </a:p>
        </p:txBody>
      </p:sp>
      <p:sp>
        <p:nvSpPr>
          <p:cNvPr id="714" name="Google Shape;714;p73"/>
          <p:cNvSpPr txBox="1"/>
          <p:nvPr/>
        </p:nvSpPr>
        <p:spPr>
          <a:xfrm>
            <a:off x="1670475" y="2112475"/>
            <a:ext cx="5985000" cy="352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700">
                <a:solidFill>
                  <a:schemeClr val="dk1"/>
                </a:solidFill>
                <a:latin typeface="Cormorant Garamond"/>
                <a:ea typeface="Cormorant Garamond"/>
                <a:cs typeface="Cormorant Garamond"/>
                <a:sym typeface="Cormorant Garamond"/>
              </a:rPr>
              <a:t>2 participants thought members’ responses were in the chat page</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15" name="Google Shape;715;p73"/>
          <p:cNvSpPr txBox="1"/>
          <p:nvPr/>
        </p:nvSpPr>
        <p:spPr>
          <a:xfrm>
            <a:off x="1670475" y="2783000"/>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Need to think about what happens if users don’t get along with group members</a:t>
            </a:r>
            <a:r>
              <a:rPr b="1" lang="en" sz="1700">
                <a:solidFill>
                  <a:schemeClr val="dk1"/>
                </a:solidFill>
                <a:latin typeface="Cormorant Garamond"/>
                <a:ea typeface="Cormorant Garamond"/>
                <a:cs typeface="Cormorant Garamond"/>
                <a:sym typeface="Cormorant Garamond"/>
              </a:rPr>
              <a:t> </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16" name="Google Shape;716;p73"/>
          <p:cNvSpPr/>
          <p:nvPr/>
        </p:nvSpPr>
        <p:spPr>
          <a:xfrm rot="5683632">
            <a:off x="1281452" y="352768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73"/>
          <p:cNvSpPr txBox="1"/>
          <p:nvPr/>
        </p:nvSpPr>
        <p:spPr>
          <a:xfrm>
            <a:off x="1670475" y="3527650"/>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All got the simple and moderate tasks, and took longer to complete the complex </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7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Cormorant Garamond"/>
                <a:ea typeface="Cormorant Garamond"/>
                <a:cs typeface="Cormorant Garamond"/>
                <a:sym typeface="Cormorant Garamond"/>
              </a:rPr>
              <a:t>User Feedback</a:t>
            </a:r>
            <a:endParaRPr sz="3000">
              <a:latin typeface="Cormorant Garamond Medium"/>
              <a:ea typeface="Cormorant Garamond Medium"/>
              <a:cs typeface="Cormorant Garamond Medium"/>
              <a:sym typeface="Cormorant Garamond Medium"/>
            </a:endParaRPr>
          </a:p>
        </p:txBody>
      </p:sp>
      <p:sp>
        <p:nvSpPr>
          <p:cNvPr id="723" name="Google Shape;723;p74"/>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24" name="Google Shape;724;p74"/>
          <p:cNvSpPr/>
          <p:nvPr/>
        </p:nvSpPr>
        <p:spPr>
          <a:xfrm>
            <a:off x="1281452" y="17163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74"/>
          <p:cNvSpPr/>
          <p:nvPr/>
        </p:nvSpPr>
        <p:spPr>
          <a:xfrm rot="2700000">
            <a:off x="1292052" y="234922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74"/>
          <p:cNvSpPr/>
          <p:nvPr/>
        </p:nvSpPr>
        <p:spPr>
          <a:xfrm rot="5683632">
            <a:off x="1292052" y="29054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7" name="Google Shape;727;p74"/>
          <p:cNvSpPr txBox="1"/>
          <p:nvPr/>
        </p:nvSpPr>
        <p:spPr>
          <a:xfrm>
            <a:off x="1670475" y="1716338"/>
            <a:ext cx="6079800" cy="352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chemeClr val="dk1"/>
                </a:solidFill>
                <a:latin typeface="Cormorant Garamond"/>
                <a:ea typeface="Cormorant Garamond"/>
                <a:cs typeface="Cormorant Garamond"/>
                <a:sym typeface="Cormorant Garamond"/>
              </a:rPr>
              <a:t>“What if I want to connect with one specific person in the group?”</a:t>
            </a:r>
            <a:endParaRPr sz="1200">
              <a:solidFill>
                <a:schemeClr val="dk1"/>
              </a:solidFill>
              <a:latin typeface="Work Sans"/>
              <a:ea typeface="Work Sans"/>
              <a:cs typeface="Work Sans"/>
              <a:sym typeface="Work Sans"/>
            </a:endParaRPr>
          </a:p>
        </p:txBody>
      </p:sp>
      <p:sp>
        <p:nvSpPr>
          <p:cNvPr id="728" name="Google Shape;728;p74"/>
          <p:cNvSpPr txBox="1"/>
          <p:nvPr/>
        </p:nvSpPr>
        <p:spPr>
          <a:xfrm>
            <a:off x="1681075" y="2815600"/>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Users might not want to fill out the background questions in onboarding</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29" name="Google Shape;729;p74"/>
          <p:cNvSpPr txBox="1"/>
          <p:nvPr/>
        </p:nvSpPr>
        <p:spPr>
          <a:xfrm>
            <a:off x="1681075" y="2272988"/>
            <a:ext cx="55380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Cormorant Garamond"/>
                <a:ea typeface="Cormorant Garamond"/>
                <a:cs typeface="Cormorant Garamond"/>
                <a:sym typeface="Cormorant Garamond"/>
              </a:rPr>
              <a:t>Need a back button on the weekly personal screen </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5"/>
          <p:cNvSpPr txBox="1"/>
          <p:nvPr>
            <p:ph type="title"/>
          </p:nvPr>
        </p:nvSpPr>
        <p:spPr>
          <a:xfrm>
            <a:off x="720000" y="5485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Cormorant Garamond"/>
                <a:ea typeface="Cormorant Garamond"/>
                <a:cs typeface="Cormorant Garamond"/>
                <a:sym typeface="Cormorant Garamond"/>
              </a:rPr>
              <a:t>Usability Goals and Their Measurements </a:t>
            </a:r>
            <a:endParaRPr sz="3000">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t/>
            </a:r>
            <a:endParaRPr b="1">
              <a:latin typeface="Cormorant Garamond"/>
              <a:ea typeface="Cormorant Garamond"/>
              <a:cs typeface="Cormorant Garamond"/>
              <a:sym typeface="Cormorant Garamond"/>
            </a:endParaRPr>
          </a:p>
        </p:txBody>
      </p:sp>
      <p:sp>
        <p:nvSpPr>
          <p:cNvPr id="735" name="Google Shape;735;p75"/>
          <p:cNvSpPr txBox="1"/>
          <p:nvPr/>
        </p:nvSpPr>
        <p:spPr>
          <a:xfrm>
            <a:off x="3957700" y="2807200"/>
            <a:ext cx="4703100" cy="133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chemeClr val="dk1"/>
                </a:solidFill>
                <a:latin typeface="Cormorant Garamond"/>
                <a:ea typeface="Cormorant Garamond"/>
                <a:cs typeface="Cormorant Garamond"/>
                <a:sym typeface="Cormorant Garamond"/>
              </a:rPr>
              <a:t>Likelihood To Use Feature </a:t>
            </a:r>
            <a:endParaRPr b="1" sz="3100">
              <a:solidFill>
                <a:schemeClr val="dk1"/>
              </a:solidFill>
              <a:latin typeface="Cormorant Garamond"/>
              <a:ea typeface="Cormorant Garamond"/>
              <a:cs typeface="Cormorant Garamond"/>
              <a:sym typeface="Cormorant Garamond"/>
            </a:endParaRPr>
          </a:p>
        </p:txBody>
      </p:sp>
      <p:sp>
        <p:nvSpPr>
          <p:cNvPr id="736" name="Google Shape;736;p75"/>
          <p:cNvSpPr txBox="1"/>
          <p:nvPr/>
        </p:nvSpPr>
        <p:spPr>
          <a:xfrm>
            <a:off x="4537450" y="3379321"/>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9E9E9E"/>
                </a:solidFill>
                <a:latin typeface="Cormorant Garamond Medium"/>
                <a:ea typeface="Cormorant Garamond Medium"/>
                <a:cs typeface="Cormorant Garamond Medium"/>
                <a:sym typeface="Cormorant Garamond Medium"/>
              </a:rPr>
              <a:t>Main features earned ratings of 6-8, none below 5</a:t>
            </a:r>
            <a:endParaRPr sz="2200">
              <a:solidFill>
                <a:srgbClr val="9E9E9E"/>
              </a:solidFill>
              <a:latin typeface="Cormorant Garamond Medium"/>
              <a:ea typeface="Cormorant Garamond Medium"/>
              <a:cs typeface="Cormorant Garamond Medium"/>
              <a:sym typeface="Cormorant Garamond Medium"/>
            </a:endParaRPr>
          </a:p>
        </p:txBody>
      </p:sp>
      <p:sp>
        <p:nvSpPr>
          <p:cNvPr id="737" name="Google Shape;737;p75"/>
          <p:cNvSpPr txBox="1"/>
          <p:nvPr/>
        </p:nvSpPr>
        <p:spPr>
          <a:xfrm>
            <a:off x="389025" y="2807200"/>
            <a:ext cx="3939000" cy="7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100">
                <a:solidFill>
                  <a:schemeClr val="dk1"/>
                </a:solidFill>
                <a:latin typeface="Cormorant Garamond"/>
                <a:ea typeface="Cormorant Garamond"/>
                <a:cs typeface="Cormorant Garamond"/>
                <a:sym typeface="Cormorant Garamond"/>
              </a:rPr>
              <a:t>Intuitive UI</a:t>
            </a:r>
            <a:endParaRPr b="1" sz="3100">
              <a:solidFill>
                <a:schemeClr val="dk1"/>
              </a:solidFill>
              <a:latin typeface="Cormorant Garamond"/>
              <a:ea typeface="Cormorant Garamond"/>
              <a:cs typeface="Cormorant Garamond"/>
              <a:sym typeface="Cormorant Garamond"/>
            </a:endParaRPr>
          </a:p>
        </p:txBody>
      </p:sp>
      <p:sp>
        <p:nvSpPr>
          <p:cNvPr id="738" name="Google Shape;738;p75"/>
          <p:cNvSpPr txBox="1"/>
          <p:nvPr/>
        </p:nvSpPr>
        <p:spPr>
          <a:xfrm>
            <a:off x="598125" y="3379321"/>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9E9E9E"/>
                </a:solidFill>
                <a:latin typeface="Cormorant Garamond Medium"/>
                <a:ea typeface="Cormorant Garamond Medium"/>
                <a:cs typeface="Cormorant Garamond Medium"/>
                <a:sym typeface="Cormorant Garamond Medium"/>
              </a:rPr>
              <a:t>Measured 5 mis-clicks</a:t>
            </a:r>
            <a:endParaRPr sz="2200">
              <a:solidFill>
                <a:srgbClr val="9E9E9E"/>
              </a:solidFill>
              <a:latin typeface="Cormorant Garamond Medium"/>
              <a:ea typeface="Cormorant Garamond Medium"/>
              <a:cs typeface="Cormorant Garamond Medium"/>
              <a:sym typeface="Cormorant Garamond Medium"/>
            </a:endParaRPr>
          </a:p>
        </p:txBody>
      </p:sp>
      <p:grpSp>
        <p:nvGrpSpPr>
          <p:cNvPr id="739" name="Google Shape;739;p75"/>
          <p:cNvGrpSpPr/>
          <p:nvPr/>
        </p:nvGrpSpPr>
        <p:grpSpPr>
          <a:xfrm>
            <a:off x="1905543" y="1703373"/>
            <a:ext cx="928746" cy="951435"/>
            <a:chOff x="-1183550" y="3586525"/>
            <a:chExt cx="296175" cy="290550"/>
          </a:xfrm>
        </p:grpSpPr>
        <p:sp>
          <p:nvSpPr>
            <p:cNvPr id="740" name="Google Shape;740;p75"/>
            <p:cNvSpPr/>
            <p:nvPr/>
          </p:nvSpPr>
          <p:spPr>
            <a:xfrm>
              <a:off x="-927575" y="3671500"/>
              <a:ext cx="40200" cy="16575"/>
            </a:xfrm>
            <a:custGeom>
              <a:rect b="b" l="l" r="r" t="t"/>
              <a:pathLst>
                <a:path extrusionOk="0" h="663" w="1608">
                  <a:moveTo>
                    <a:pt x="473" y="0"/>
                  </a:moveTo>
                  <a:cubicBezTo>
                    <a:pt x="32" y="0"/>
                    <a:pt x="1" y="662"/>
                    <a:pt x="473" y="662"/>
                  </a:cubicBezTo>
                  <a:lnTo>
                    <a:pt x="1135" y="662"/>
                  </a:lnTo>
                  <a:cubicBezTo>
                    <a:pt x="1145" y="663"/>
                    <a:pt x="1156" y="663"/>
                    <a:pt x="1166" y="663"/>
                  </a:cubicBezTo>
                  <a:cubicBezTo>
                    <a:pt x="1607" y="663"/>
                    <a:pt x="1597" y="0"/>
                    <a:pt x="113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5"/>
            <p:cNvSpPr/>
            <p:nvPr/>
          </p:nvSpPr>
          <p:spPr>
            <a:xfrm>
              <a:off x="-1183550" y="3671500"/>
              <a:ext cx="39400" cy="16575"/>
            </a:xfrm>
            <a:custGeom>
              <a:rect b="b" l="l" r="r" t="t"/>
              <a:pathLst>
                <a:path extrusionOk="0" h="663" w="1576">
                  <a:moveTo>
                    <a:pt x="473" y="0"/>
                  </a:moveTo>
                  <a:cubicBezTo>
                    <a:pt x="32" y="0"/>
                    <a:pt x="1" y="662"/>
                    <a:pt x="473" y="662"/>
                  </a:cubicBezTo>
                  <a:lnTo>
                    <a:pt x="1135" y="662"/>
                  </a:lnTo>
                  <a:cubicBezTo>
                    <a:pt x="1145" y="663"/>
                    <a:pt x="1154" y="663"/>
                    <a:pt x="1163" y="663"/>
                  </a:cubicBezTo>
                  <a:cubicBezTo>
                    <a:pt x="1576" y="663"/>
                    <a:pt x="1566" y="0"/>
                    <a:pt x="113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5"/>
            <p:cNvSpPr/>
            <p:nvPr/>
          </p:nvSpPr>
          <p:spPr>
            <a:xfrm>
              <a:off x="-944250" y="3603025"/>
              <a:ext cx="39525" cy="26375"/>
            </a:xfrm>
            <a:custGeom>
              <a:rect b="b" l="l" r="r" t="t"/>
              <a:pathLst>
                <a:path extrusionOk="0" h="1055" w="1581">
                  <a:moveTo>
                    <a:pt x="1086" y="1"/>
                  </a:moveTo>
                  <a:cubicBezTo>
                    <a:pt x="1024" y="1"/>
                    <a:pt x="957" y="19"/>
                    <a:pt x="888" y="61"/>
                  </a:cubicBezTo>
                  <a:lnTo>
                    <a:pt x="321" y="408"/>
                  </a:lnTo>
                  <a:cubicBezTo>
                    <a:pt x="0" y="595"/>
                    <a:pt x="179" y="1054"/>
                    <a:pt x="490" y="1054"/>
                  </a:cubicBezTo>
                  <a:cubicBezTo>
                    <a:pt x="546" y="1054"/>
                    <a:pt x="606" y="1040"/>
                    <a:pt x="668" y="1006"/>
                  </a:cubicBezTo>
                  <a:lnTo>
                    <a:pt x="1266" y="660"/>
                  </a:lnTo>
                  <a:cubicBezTo>
                    <a:pt x="1581" y="450"/>
                    <a:pt x="1394" y="1"/>
                    <a:pt x="1086"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5"/>
            <p:cNvSpPr/>
            <p:nvPr/>
          </p:nvSpPr>
          <p:spPr>
            <a:xfrm>
              <a:off x="-1166200" y="3731225"/>
              <a:ext cx="39700" cy="26075"/>
            </a:xfrm>
            <a:custGeom>
              <a:rect b="b" l="l" r="r" t="t"/>
              <a:pathLst>
                <a:path extrusionOk="0" h="1043" w="1588">
                  <a:moveTo>
                    <a:pt x="1071" y="1"/>
                  </a:moveTo>
                  <a:cubicBezTo>
                    <a:pt x="1021" y="1"/>
                    <a:pt x="968" y="12"/>
                    <a:pt x="913" y="37"/>
                  </a:cubicBezTo>
                  <a:lnTo>
                    <a:pt x="315" y="384"/>
                  </a:lnTo>
                  <a:cubicBezTo>
                    <a:pt x="0" y="593"/>
                    <a:pt x="187" y="1043"/>
                    <a:pt x="495" y="1043"/>
                  </a:cubicBezTo>
                  <a:cubicBezTo>
                    <a:pt x="557" y="1043"/>
                    <a:pt x="624" y="1025"/>
                    <a:pt x="693" y="982"/>
                  </a:cubicBezTo>
                  <a:lnTo>
                    <a:pt x="1260" y="636"/>
                  </a:lnTo>
                  <a:cubicBezTo>
                    <a:pt x="1587" y="472"/>
                    <a:pt x="1395" y="1"/>
                    <a:pt x="1071"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5"/>
            <p:cNvSpPr/>
            <p:nvPr/>
          </p:nvSpPr>
          <p:spPr>
            <a:xfrm>
              <a:off x="-944925" y="3730950"/>
              <a:ext cx="40200" cy="26375"/>
            </a:xfrm>
            <a:custGeom>
              <a:rect b="b" l="l" r="r" t="t"/>
              <a:pathLst>
                <a:path extrusionOk="0" h="1055" w="1608">
                  <a:moveTo>
                    <a:pt x="515" y="0"/>
                  </a:moveTo>
                  <a:cubicBezTo>
                    <a:pt x="198" y="0"/>
                    <a:pt x="1" y="460"/>
                    <a:pt x="348" y="647"/>
                  </a:cubicBezTo>
                  <a:lnTo>
                    <a:pt x="915" y="993"/>
                  </a:lnTo>
                  <a:cubicBezTo>
                    <a:pt x="984" y="1036"/>
                    <a:pt x="1052" y="1054"/>
                    <a:pt x="1114" y="1054"/>
                  </a:cubicBezTo>
                  <a:cubicBezTo>
                    <a:pt x="1421" y="1054"/>
                    <a:pt x="1608" y="609"/>
                    <a:pt x="1293" y="426"/>
                  </a:cubicBezTo>
                  <a:lnTo>
                    <a:pt x="695" y="48"/>
                  </a:lnTo>
                  <a:cubicBezTo>
                    <a:pt x="633" y="15"/>
                    <a:pt x="572" y="0"/>
                    <a:pt x="515"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5"/>
            <p:cNvSpPr/>
            <p:nvPr/>
          </p:nvSpPr>
          <p:spPr>
            <a:xfrm>
              <a:off x="-1167000" y="3603025"/>
              <a:ext cx="40200" cy="26375"/>
            </a:xfrm>
            <a:custGeom>
              <a:rect b="b" l="l" r="r" t="t"/>
              <a:pathLst>
                <a:path extrusionOk="0" h="1055" w="1608">
                  <a:moveTo>
                    <a:pt x="477" y="1"/>
                  </a:moveTo>
                  <a:cubicBezTo>
                    <a:pt x="188" y="1"/>
                    <a:pt x="1" y="450"/>
                    <a:pt x="315" y="660"/>
                  </a:cubicBezTo>
                  <a:lnTo>
                    <a:pt x="914" y="1006"/>
                  </a:lnTo>
                  <a:cubicBezTo>
                    <a:pt x="981" y="1040"/>
                    <a:pt x="1044" y="1054"/>
                    <a:pt x="1103" y="1054"/>
                  </a:cubicBezTo>
                  <a:cubicBezTo>
                    <a:pt x="1434" y="1054"/>
                    <a:pt x="1608" y="595"/>
                    <a:pt x="1260" y="408"/>
                  </a:cubicBezTo>
                  <a:lnTo>
                    <a:pt x="662" y="61"/>
                  </a:lnTo>
                  <a:cubicBezTo>
                    <a:pt x="598" y="19"/>
                    <a:pt x="536" y="1"/>
                    <a:pt x="477"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5"/>
            <p:cNvSpPr/>
            <p:nvPr/>
          </p:nvSpPr>
          <p:spPr>
            <a:xfrm>
              <a:off x="-1065400" y="3658900"/>
              <a:ext cx="59875" cy="77200"/>
            </a:xfrm>
            <a:custGeom>
              <a:rect b="b" l="l" r="r" t="t"/>
              <a:pathLst>
                <a:path extrusionOk="0" h="3088" w="2395">
                  <a:moveTo>
                    <a:pt x="882" y="0"/>
                  </a:moveTo>
                  <a:lnTo>
                    <a:pt x="0" y="1355"/>
                  </a:lnTo>
                  <a:lnTo>
                    <a:pt x="1355" y="1922"/>
                  </a:lnTo>
                  <a:cubicBezTo>
                    <a:pt x="1450" y="1953"/>
                    <a:pt x="1544" y="2111"/>
                    <a:pt x="1544" y="2237"/>
                  </a:cubicBezTo>
                  <a:lnTo>
                    <a:pt x="1544" y="3088"/>
                  </a:lnTo>
                  <a:lnTo>
                    <a:pt x="2395" y="1733"/>
                  </a:lnTo>
                  <a:lnTo>
                    <a:pt x="1071" y="1166"/>
                  </a:lnTo>
                  <a:cubicBezTo>
                    <a:pt x="945" y="1134"/>
                    <a:pt x="882" y="1008"/>
                    <a:pt x="882" y="851"/>
                  </a:cubicBezTo>
                  <a:lnTo>
                    <a:pt x="882" y="0"/>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5"/>
            <p:cNvSpPr/>
            <p:nvPr/>
          </p:nvSpPr>
          <p:spPr>
            <a:xfrm>
              <a:off x="-1078000" y="3809325"/>
              <a:ext cx="85075" cy="67750"/>
            </a:xfrm>
            <a:custGeom>
              <a:rect b="b" l="l" r="r" t="t"/>
              <a:pathLst>
                <a:path extrusionOk="0" h="2710" w="3403">
                  <a:moveTo>
                    <a:pt x="0" y="1"/>
                  </a:moveTo>
                  <a:lnTo>
                    <a:pt x="0" y="662"/>
                  </a:lnTo>
                  <a:lnTo>
                    <a:pt x="1008" y="662"/>
                  </a:lnTo>
                  <a:cubicBezTo>
                    <a:pt x="1449" y="662"/>
                    <a:pt x="1481" y="1324"/>
                    <a:pt x="1008" y="1324"/>
                  </a:cubicBezTo>
                  <a:lnTo>
                    <a:pt x="0" y="1324"/>
                  </a:lnTo>
                  <a:lnTo>
                    <a:pt x="0" y="1670"/>
                  </a:lnTo>
                  <a:cubicBezTo>
                    <a:pt x="0" y="2237"/>
                    <a:pt x="473" y="2710"/>
                    <a:pt x="1008" y="2710"/>
                  </a:cubicBezTo>
                  <a:lnTo>
                    <a:pt x="2395" y="2710"/>
                  </a:lnTo>
                  <a:cubicBezTo>
                    <a:pt x="2962" y="2710"/>
                    <a:pt x="3403" y="2237"/>
                    <a:pt x="3403" y="1670"/>
                  </a:cubicBezTo>
                  <a:lnTo>
                    <a:pt x="3403" y="1324"/>
                  </a:lnTo>
                  <a:lnTo>
                    <a:pt x="2395" y="1324"/>
                  </a:lnTo>
                  <a:cubicBezTo>
                    <a:pt x="1954" y="1324"/>
                    <a:pt x="1922" y="662"/>
                    <a:pt x="2395" y="662"/>
                  </a:cubicBezTo>
                  <a:lnTo>
                    <a:pt x="3403" y="662"/>
                  </a:lnTo>
                  <a:lnTo>
                    <a:pt x="3403" y="1"/>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5"/>
            <p:cNvSpPr/>
            <p:nvPr/>
          </p:nvSpPr>
          <p:spPr>
            <a:xfrm>
              <a:off x="-1135500" y="3586525"/>
              <a:ext cx="193775" cy="204700"/>
            </a:xfrm>
            <a:custGeom>
              <a:rect b="b" l="l" r="r" t="t"/>
              <a:pathLst>
                <a:path extrusionOk="0" h="8188" w="7751">
                  <a:moveTo>
                    <a:pt x="4023" y="1424"/>
                  </a:moveTo>
                  <a:cubicBezTo>
                    <a:pt x="4201" y="1424"/>
                    <a:pt x="4380" y="1561"/>
                    <a:pt x="4380" y="1761"/>
                  </a:cubicBezTo>
                  <a:lnTo>
                    <a:pt x="4380" y="3588"/>
                  </a:lnTo>
                  <a:lnTo>
                    <a:pt x="5892" y="4124"/>
                  </a:lnTo>
                  <a:cubicBezTo>
                    <a:pt x="5955" y="4187"/>
                    <a:pt x="6049" y="4250"/>
                    <a:pt x="6081" y="4344"/>
                  </a:cubicBezTo>
                  <a:cubicBezTo>
                    <a:pt x="6081" y="4407"/>
                    <a:pt x="6081" y="4533"/>
                    <a:pt x="5986" y="4628"/>
                  </a:cubicBezTo>
                  <a:lnTo>
                    <a:pt x="4285" y="7369"/>
                  </a:lnTo>
                  <a:cubicBezTo>
                    <a:pt x="4222" y="7495"/>
                    <a:pt x="4127" y="7526"/>
                    <a:pt x="4033" y="7526"/>
                  </a:cubicBezTo>
                  <a:lnTo>
                    <a:pt x="3938" y="7526"/>
                  </a:lnTo>
                  <a:cubicBezTo>
                    <a:pt x="3781" y="7495"/>
                    <a:pt x="3718" y="7369"/>
                    <a:pt x="3718" y="7211"/>
                  </a:cubicBezTo>
                  <a:lnTo>
                    <a:pt x="3718" y="5384"/>
                  </a:lnTo>
                  <a:lnTo>
                    <a:pt x="2206" y="4817"/>
                  </a:lnTo>
                  <a:cubicBezTo>
                    <a:pt x="2143" y="4754"/>
                    <a:pt x="2048" y="4691"/>
                    <a:pt x="2017" y="4596"/>
                  </a:cubicBezTo>
                  <a:cubicBezTo>
                    <a:pt x="1985" y="4533"/>
                    <a:pt x="2017" y="4407"/>
                    <a:pt x="2048" y="4344"/>
                  </a:cubicBezTo>
                  <a:lnTo>
                    <a:pt x="3749" y="1572"/>
                  </a:lnTo>
                  <a:cubicBezTo>
                    <a:pt x="3818" y="1469"/>
                    <a:pt x="3920" y="1424"/>
                    <a:pt x="4023" y="1424"/>
                  </a:cubicBezTo>
                  <a:close/>
                  <a:moveTo>
                    <a:pt x="4019" y="1"/>
                  </a:moveTo>
                  <a:cubicBezTo>
                    <a:pt x="3743" y="1"/>
                    <a:pt x="3463" y="31"/>
                    <a:pt x="3182" y="91"/>
                  </a:cubicBezTo>
                  <a:cubicBezTo>
                    <a:pt x="1733" y="406"/>
                    <a:pt x="567" y="1572"/>
                    <a:pt x="284" y="3084"/>
                  </a:cubicBezTo>
                  <a:cubicBezTo>
                    <a:pt x="0" y="4533"/>
                    <a:pt x="599" y="5479"/>
                    <a:pt x="1040" y="6140"/>
                  </a:cubicBezTo>
                  <a:cubicBezTo>
                    <a:pt x="1922" y="7526"/>
                    <a:pt x="1387" y="7526"/>
                    <a:pt x="1670" y="8188"/>
                  </a:cubicBezTo>
                  <a:lnTo>
                    <a:pt x="6301" y="8188"/>
                  </a:lnTo>
                  <a:cubicBezTo>
                    <a:pt x="6553" y="7526"/>
                    <a:pt x="6018" y="7526"/>
                    <a:pt x="6931" y="6109"/>
                  </a:cubicBezTo>
                  <a:cubicBezTo>
                    <a:pt x="7373" y="5447"/>
                    <a:pt x="7719" y="4817"/>
                    <a:pt x="7719" y="3746"/>
                  </a:cubicBezTo>
                  <a:cubicBezTo>
                    <a:pt x="7751" y="2612"/>
                    <a:pt x="7246" y="1540"/>
                    <a:pt x="6396" y="847"/>
                  </a:cubicBezTo>
                  <a:cubicBezTo>
                    <a:pt x="5726" y="297"/>
                    <a:pt x="4892" y="1"/>
                    <a:pt x="4019"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9" name="Google Shape;749;p75"/>
          <p:cNvSpPr/>
          <p:nvPr/>
        </p:nvSpPr>
        <p:spPr>
          <a:xfrm>
            <a:off x="5831825" y="1686375"/>
            <a:ext cx="928764" cy="899221"/>
          </a:xfrm>
          <a:custGeom>
            <a:rect b="b" l="l" r="r" t="t"/>
            <a:pathLst>
              <a:path extrusionOk="0" h="11657" w="11658">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grpSp>
        <p:nvGrpSpPr>
          <p:cNvPr id="754" name="Google Shape;754;p76"/>
          <p:cNvGrpSpPr/>
          <p:nvPr/>
        </p:nvGrpSpPr>
        <p:grpSpPr>
          <a:xfrm>
            <a:off x="106743" y="-1178638"/>
            <a:ext cx="3110653" cy="3351021"/>
            <a:chOff x="-166907" y="-1385688"/>
            <a:chExt cx="3110653" cy="3351021"/>
          </a:xfrm>
        </p:grpSpPr>
        <p:sp>
          <p:nvSpPr>
            <p:cNvPr id="755" name="Google Shape;755;p76"/>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6" name="Google Shape;756;p76"/>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7" name="Google Shape;757;p76"/>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58" name="Google Shape;758;p76"/>
          <p:cNvSpPr txBox="1"/>
          <p:nvPr>
            <p:ph type="title"/>
          </p:nvPr>
        </p:nvSpPr>
        <p:spPr>
          <a:xfrm>
            <a:off x="3940325" y="2394175"/>
            <a:ext cx="4827600" cy="104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Implications</a:t>
            </a:r>
            <a:endParaRPr sz="4000"/>
          </a:p>
        </p:txBody>
      </p:sp>
      <p:cxnSp>
        <p:nvCxnSpPr>
          <p:cNvPr id="759" name="Google Shape;759;p76"/>
          <p:cNvCxnSpPr>
            <a:endCxn id="760"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77"/>
          <p:cNvSpPr txBox="1"/>
          <p:nvPr>
            <p:ph idx="4294967295" type="subTitle"/>
          </p:nvPr>
        </p:nvSpPr>
        <p:spPr>
          <a:xfrm>
            <a:off x="2175950" y="1871775"/>
            <a:ext cx="5718000" cy="6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How much groups would use the chat feature</a:t>
            </a:r>
            <a:endParaRPr b="1" sz="2000">
              <a:latin typeface="Cormorant Garamond"/>
              <a:ea typeface="Cormorant Garamond"/>
              <a:cs typeface="Cormorant Garamond"/>
              <a:sym typeface="Cormorant Garamond"/>
            </a:endParaRPr>
          </a:p>
        </p:txBody>
      </p:sp>
      <p:sp>
        <p:nvSpPr>
          <p:cNvPr id="766" name="Google Shape;766;p77"/>
          <p:cNvSpPr txBox="1"/>
          <p:nvPr>
            <p:ph type="title"/>
          </p:nvPr>
        </p:nvSpPr>
        <p:spPr>
          <a:xfrm>
            <a:off x="1396500" y="714725"/>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What Testing Couldn’t Reveal</a:t>
            </a:r>
            <a:endParaRPr sz="3000"/>
          </a:p>
        </p:txBody>
      </p:sp>
      <p:sp>
        <p:nvSpPr>
          <p:cNvPr id="767" name="Google Shape;767;p77"/>
          <p:cNvSpPr txBox="1"/>
          <p:nvPr>
            <p:ph idx="4294967295" type="subTitle"/>
          </p:nvPr>
        </p:nvSpPr>
        <p:spPr>
          <a:xfrm>
            <a:off x="2175950" y="2557574"/>
            <a:ext cx="5718000" cy="62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How satisfied users would be with their groups</a:t>
            </a:r>
            <a:endParaRPr b="1" sz="2000">
              <a:latin typeface="Cormorant Garamond"/>
              <a:ea typeface="Cormorant Garamond"/>
              <a:cs typeface="Cormorant Garamond"/>
              <a:sym typeface="Cormorant Garamond"/>
            </a:endParaRPr>
          </a:p>
        </p:txBody>
      </p:sp>
      <p:grpSp>
        <p:nvGrpSpPr>
          <p:cNvPr id="768" name="Google Shape;768;p77"/>
          <p:cNvGrpSpPr/>
          <p:nvPr/>
        </p:nvGrpSpPr>
        <p:grpSpPr>
          <a:xfrm>
            <a:off x="7049513" y="2717751"/>
            <a:ext cx="2017675" cy="2416325"/>
            <a:chOff x="7611563" y="3207501"/>
            <a:chExt cx="2017675" cy="2416325"/>
          </a:xfrm>
        </p:grpSpPr>
        <p:sp>
          <p:nvSpPr>
            <p:cNvPr id="769" name="Google Shape;769;p77"/>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0" name="Google Shape;770;p77"/>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1" name="Google Shape;771;p77"/>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2" name="Google Shape;772;p77"/>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3" name="Google Shape;773;p77"/>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74" name="Google Shape;774;p77"/>
          <p:cNvSpPr txBox="1"/>
          <p:nvPr>
            <p:ph idx="4294967295" type="subTitle"/>
          </p:nvPr>
        </p:nvSpPr>
        <p:spPr>
          <a:xfrm>
            <a:off x="2175950" y="3183374"/>
            <a:ext cx="5718000" cy="62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Impact on mental health </a:t>
            </a:r>
            <a:endParaRPr b="1" sz="2000">
              <a:latin typeface="Cormorant Garamond"/>
              <a:ea typeface="Cormorant Garamond"/>
              <a:cs typeface="Cormorant Garamond"/>
              <a:sym typeface="Cormorant Garamond"/>
            </a:endParaRPr>
          </a:p>
        </p:txBody>
      </p:sp>
      <p:sp>
        <p:nvSpPr>
          <p:cNvPr id="775" name="Google Shape;775;p77"/>
          <p:cNvSpPr/>
          <p:nvPr/>
        </p:nvSpPr>
        <p:spPr>
          <a:xfrm>
            <a:off x="1762452" y="19729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6" name="Google Shape;776;p77"/>
          <p:cNvSpPr/>
          <p:nvPr/>
        </p:nvSpPr>
        <p:spPr>
          <a:xfrm rot="2700000">
            <a:off x="1762452" y="2643500"/>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7" name="Google Shape;777;p77"/>
          <p:cNvSpPr/>
          <p:nvPr/>
        </p:nvSpPr>
        <p:spPr>
          <a:xfrm rot="5683632">
            <a:off x="1762452" y="3265013"/>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78"/>
          <p:cNvSpPr txBox="1"/>
          <p:nvPr>
            <p:ph type="title"/>
          </p:nvPr>
        </p:nvSpPr>
        <p:spPr>
          <a:xfrm>
            <a:off x="720000" y="5212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Cormorant Garamond"/>
                <a:ea typeface="Cormorant Garamond"/>
                <a:cs typeface="Cormorant Garamond"/>
                <a:sym typeface="Cormorant Garamond"/>
              </a:rPr>
              <a:t>Implications</a:t>
            </a:r>
            <a:endParaRPr sz="3000">
              <a:latin typeface="Cormorant Garamond Medium"/>
              <a:ea typeface="Cormorant Garamond Medium"/>
              <a:cs typeface="Cormorant Garamond Medium"/>
              <a:sym typeface="Cormorant Garamond Medium"/>
            </a:endParaRPr>
          </a:p>
        </p:txBody>
      </p:sp>
      <p:sp>
        <p:nvSpPr>
          <p:cNvPr id="783" name="Google Shape;783;p78"/>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84" name="Google Shape;784;p78"/>
          <p:cNvSpPr/>
          <p:nvPr/>
        </p:nvSpPr>
        <p:spPr>
          <a:xfrm>
            <a:off x="1281452" y="16401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5" name="Google Shape;785;p78"/>
          <p:cNvSpPr/>
          <p:nvPr/>
        </p:nvSpPr>
        <p:spPr>
          <a:xfrm rot="2700000">
            <a:off x="1281452" y="231662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6" name="Google Shape;786;p78"/>
          <p:cNvSpPr/>
          <p:nvPr/>
        </p:nvSpPr>
        <p:spPr>
          <a:xfrm rot="5683632">
            <a:off x="1281452" y="3069313"/>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7" name="Google Shape;787;p78"/>
          <p:cNvSpPr txBox="1"/>
          <p:nvPr/>
        </p:nvSpPr>
        <p:spPr>
          <a:xfrm>
            <a:off x="1670475" y="1594325"/>
            <a:ext cx="64257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ormorant Garamond"/>
                <a:ea typeface="Cormorant Garamond"/>
                <a:cs typeface="Cormorant Garamond"/>
                <a:sym typeface="Cormorant Garamond"/>
              </a:rPr>
              <a:t>Users expect more visibility and control over group creation</a:t>
            </a:r>
            <a:endParaRPr b="1" sz="2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2000">
              <a:solidFill>
                <a:schemeClr val="dk1"/>
              </a:solidFill>
              <a:latin typeface="Cormorant Garamond"/>
              <a:ea typeface="Cormorant Garamond"/>
              <a:cs typeface="Cormorant Garamond"/>
              <a:sym typeface="Cormorant Garamond"/>
            </a:endParaRPr>
          </a:p>
          <a:p>
            <a:pPr indent="0" lvl="0" marL="0" rtl="0" algn="l">
              <a:lnSpc>
                <a:spcPct val="100000"/>
              </a:lnSpc>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88" name="Google Shape;788;p78"/>
          <p:cNvSpPr txBox="1"/>
          <p:nvPr/>
        </p:nvSpPr>
        <p:spPr>
          <a:xfrm>
            <a:off x="1670475" y="2935400"/>
            <a:ext cx="60072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ormorant Garamond"/>
                <a:ea typeface="Cormorant Garamond"/>
                <a:cs typeface="Cormorant Garamond"/>
                <a:sym typeface="Cormorant Garamond"/>
              </a:rPr>
              <a:t>Task flow details need refining, particularly weekly check-in and goal creation and checkoff</a:t>
            </a:r>
            <a:endParaRPr b="1" sz="2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89" name="Google Shape;789;p78"/>
          <p:cNvSpPr txBox="1"/>
          <p:nvPr/>
        </p:nvSpPr>
        <p:spPr>
          <a:xfrm>
            <a:off x="1670475" y="2164200"/>
            <a:ext cx="60072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ormorant Garamond"/>
                <a:ea typeface="Cormorant Garamond"/>
                <a:cs typeface="Cormorant Garamond"/>
                <a:sym typeface="Cormorant Garamond"/>
              </a:rPr>
              <a:t>Users expect to be able to communicate independently, not just in a group chat</a:t>
            </a:r>
            <a:endParaRPr b="1" sz="2000">
              <a:solidFill>
                <a:schemeClr val="dk1"/>
              </a:solidFill>
              <a:latin typeface="Cormorant Garamond"/>
              <a:ea typeface="Cormorant Garamond"/>
              <a:cs typeface="Cormorant Garamond"/>
              <a:sym typeface="Cormorant Garamond"/>
            </a:endParaRPr>
          </a:p>
          <a:p>
            <a:pPr indent="0" lvl="0" marL="0" rtl="0" algn="l">
              <a:lnSpc>
                <a:spcPct val="150000"/>
              </a:lnSpc>
              <a:spcBef>
                <a:spcPts val="0"/>
              </a:spcBef>
              <a:spcAft>
                <a:spcPts val="0"/>
              </a:spcAft>
              <a:buNone/>
            </a:pPr>
            <a:r>
              <a:t/>
            </a:r>
            <a:endParaRPr b="1" sz="1700">
              <a:solidFill>
                <a:schemeClr val="dk1"/>
              </a:solidFill>
              <a:latin typeface="Cormorant Garamond"/>
              <a:ea typeface="Cormorant Garamond"/>
              <a:cs typeface="Cormorant Garamond"/>
              <a:sym typeface="Cormorant Garamond"/>
            </a:endParaRPr>
          </a:p>
        </p:txBody>
      </p:sp>
      <p:sp>
        <p:nvSpPr>
          <p:cNvPr id="790" name="Google Shape;790;p78"/>
          <p:cNvSpPr txBox="1"/>
          <p:nvPr/>
        </p:nvSpPr>
        <p:spPr>
          <a:xfrm>
            <a:off x="5232625" y="949300"/>
            <a:ext cx="3930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79"/>
          <p:cNvSpPr txBox="1"/>
          <p:nvPr>
            <p:ph type="title"/>
          </p:nvPr>
        </p:nvSpPr>
        <p:spPr>
          <a:xfrm>
            <a:off x="1396500" y="638525"/>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Changes We’ll Make</a:t>
            </a:r>
            <a:endParaRPr sz="3000"/>
          </a:p>
        </p:txBody>
      </p:sp>
      <p:grpSp>
        <p:nvGrpSpPr>
          <p:cNvPr id="796" name="Google Shape;796;p79"/>
          <p:cNvGrpSpPr/>
          <p:nvPr/>
        </p:nvGrpSpPr>
        <p:grpSpPr>
          <a:xfrm>
            <a:off x="7049513" y="2717751"/>
            <a:ext cx="2017675" cy="2416325"/>
            <a:chOff x="7611563" y="3207501"/>
            <a:chExt cx="2017675" cy="2416325"/>
          </a:xfrm>
        </p:grpSpPr>
        <p:sp>
          <p:nvSpPr>
            <p:cNvPr id="797" name="Google Shape;797;p79"/>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8" name="Google Shape;798;p79"/>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9" name="Google Shape;799;p79"/>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0" name="Google Shape;800;p79"/>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1" name="Google Shape;801;p79"/>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02" name="Google Shape;802;p79"/>
          <p:cNvSpPr txBox="1"/>
          <p:nvPr>
            <p:ph idx="4294967295" type="subTitle"/>
          </p:nvPr>
        </p:nvSpPr>
        <p:spPr>
          <a:xfrm>
            <a:off x="2106225" y="1603050"/>
            <a:ext cx="5718000" cy="6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Rethink weekly check-in task flow, especially where to begin completing the form</a:t>
            </a:r>
            <a:endParaRPr b="1" sz="2000">
              <a:latin typeface="Cormorant Garamond"/>
              <a:ea typeface="Cormorant Garamond"/>
              <a:cs typeface="Cormorant Garamond"/>
              <a:sym typeface="Cormorant Garamond"/>
            </a:endParaRPr>
          </a:p>
        </p:txBody>
      </p:sp>
      <p:sp>
        <p:nvSpPr>
          <p:cNvPr id="803" name="Google Shape;803;p79"/>
          <p:cNvSpPr txBox="1"/>
          <p:nvPr>
            <p:ph idx="4294967295" type="subTitle"/>
          </p:nvPr>
        </p:nvSpPr>
        <p:spPr>
          <a:xfrm>
            <a:off x="2106225" y="2288849"/>
            <a:ext cx="5718000" cy="62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Make group sorting process more visually clear to the user; possibly involve the user more</a:t>
            </a:r>
            <a:endParaRPr b="1" sz="2000">
              <a:latin typeface="Cormorant Garamond"/>
              <a:ea typeface="Cormorant Garamond"/>
              <a:cs typeface="Cormorant Garamond"/>
              <a:sym typeface="Cormorant Garamond"/>
            </a:endParaRPr>
          </a:p>
        </p:txBody>
      </p:sp>
      <p:sp>
        <p:nvSpPr>
          <p:cNvPr id="804" name="Google Shape;804;p79"/>
          <p:cNvSpPr txBox="1"/>
          <p:nvPr>
            <p:ph idx="4294967295" type="subTitle"/>
          </p:nvPr>
        </p:nvSpPr>
        <p:spPr>
          <a:xfrm>
            <a:off x="2106225" y="2990849"/>
            <a:ext cx="5718000" cy="62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Give users more control over and individual communication with the members of their group</a:t>
            </a:r>
            <a:endParaRPr b="1" sz="2000">
              <a:latin typeface="Cormorant Garamond"/>
              <a:ea typeface="Cormorant Garamond"/>
              <a:cs typeface="Cormorant Garamond"/>
              <a:sym typeface="Cormorant Garamond"/>
            </a:endParaRPr>
          </a:p>
        </p:txBody>
      </p:sp>
      <p:sp>
        <p:nvSpPr>
          <p:cNvPr id="805" name="Google Shape;805;p79"/>
          <p:cNvSpPr/>
          <p:nvPr/>
        </p:nvSpPr>
        <p:spPr>
          <a:xfrm>
            <a:off x="1692727" y="1704213"/>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6" name="Google Shape;806;p79"/>
          <p:cNvSpPr/>
          <p:nvPr/>
        </p:nvSpPr>
        <p:spPr>
          <a:xfrm rot="2700000">
            <a:off x="1692727" y="23747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7" name="Google Shape;807;p79"/>
          <p:cNvSpPr/>
          <p:nvPr/>
        </p:nvSpPr>
        <p:spPr>
          <a:xfrm rot="5683632">
            <a:off x="1692727" y="307248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8" name="Google Shape;808;p79"/>
          <p:cNvSpPr txBox="1"/>
          <p:nvPr>
            <p:ph idx="4294967295" type="subTitle"/>
          </p:nvPr>
        </p:nvSpPr>
        <p:spPr>
          <a:xfrm>
            <a:off x="2106225" y="3640650"/>
            <a:ext cx="6122100" cy="62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Put more thought into introductory questions on signup</a:t>
            </a:r>
            <a:endParaRPr b="1" sz="2000">
              <a:latin typeface="Cormorant Garamond"/>
              <a:ea typeface="Cormorant Garamond"/>
              <a:cs typeface="Cormorant Garamond"/>
              <a:sym typeface="Cormorant Garamond"/>
            </a:endParaRPr>
          </a:p>
        </p:txBody>
      </p:sp>
      <p:sp>
        <p:nvSpPr>
          <p:cNvPr id="809" name="Google Shape;809;p79"/>
          <p:cNvSpPr/>
          <p:nvPr/>
        </p:nvSpPr>
        <p:spPr>
          <a:xfrm rot="5683632">
            <a:off x="1692727" y="372228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grpSp>
        <p:nvGrpSpPr>
          <p:cNvPr id="814" name="Google Shape;814;p80"/>
          <p:cNvGrpSpPr/>
          <p:nvPr/>
        </p:nvGrpSpPr>
        <p:grpSpPr>
          <a:xfrm>
            <a:off x="7049513" y="2717751"/>
            <a:ext cx="2017675" cy="2416325"/>
            <a:chOff x="7611563" y="3207501"/>
            <a:chExt cx="2017675" cy="2416325"/>
          </a:xfrm>
        </p:grpSpPr>
        <p:sp>
          <p:nvSpPr>
            <p:cNvPr id="815" name="Google Shape;815;p80"/>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6" name="Google Shape;816;p80"/>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7" name="Google Shape;817;p80"/>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8" name="Google Shape;818;p80"/>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9" name="Google Shape;819;p80"/>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20" name="Google Shape;820;p80"/>
          <p:cNvGrpSpPr/>
          <p:nvPr/>
        </p:nvGrpSpPr>
        <p:grpSpPr>
          <a:xfrm>
            <a:off x="229323" y="33245"/>
            <a:ext cx="2017670" cy="2473266"/>
            <a:chOff x="518938" y="-1245563"/>
            <a:chExt cx="2071955" cy="2539809"/>
          </a:xfrm>
        </p:grpSpPr>
        <p:sp>
          <p:nvSpPr>
            <p:cNvPr id="821" name="Google Shape;821;p80"/>
            <p:cNvSpPr/>
            <p:nvPr/>
          </p:nvSpPr>
          <p:spPr>
            <a:xfrm rot="6415716">
              <a:off x="929835" y="364707"/>
              <a:ext cx="761604" cy="87553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80"/>
            <p:cNvSpPr/>
            <p:nvPr/>
          </p:nvSpPr>
          <p:spPr>
            <a:xfrm rot="6415717">
              <a:off x="733250" y="-1049815"/>
              <a:ext cx="1643332" cy="1665624"/>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80"/>
            <p:cNvSpPr/>
            <p:nvPr/>
          </p:nvSpPr>
          <p:spPr>
            <a:xfrm rot="6415715">
              <a:off x="1212124" y="39845"/>
              <a:ext cx="335601" cy="746744"/>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24" name="Google Shape;824;p80"/>
          <p:cNvSpPr txBox="1"/>
          <p:nvPr>
            <p:ph type="title"/>
          </p:nvPr>
        </p:nvSpPr>
        <p:spPr>
          <a:xfrm>
            <a:off x="1396500" y="2104950"/>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 you!</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grpSp>
        <p:nvGrpSpPr>
          <p:cNvPr id="829" name="Google Shape;829;p81"/>
          <p:cNvGrpSpPr/>
          <p:nvPr/>
        </p:nvGrpSpPr>
        <p:grpSpPr>
          <a:xfrm>
            <a:off x="7049513" y="2717751"/>
            <a:ext cx="2017675" cy="2416325"/>
            <a:chOff x="7611563" y="3207501"/>
            <a:chExt cx="2017675" cy="2416325"/>
          </a:xfrm>
        </p:grpSpPr>
        <p:sp>
          <p:nvSpPr>
            <p:cNvPr id="830" name="Google Shape;830;p81"/>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1" name="Google Shape;831;p81"/>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2" name="Google Shape;832;p81"/>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81"/>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81"/>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35" name="Google Shape;835;p81"/>
          <p:cNvGrpSpPr/>
          <p:nvPr/>
        </p:nvGrpSpPr>
        <p:grpSpPr>
          <a:xfrm>
            <a:off x="229323" y="33245"/>
            <a:ext cx="2017670" cy="2473266"/>
            <a:chOff x="518938" y="-1245563"/>
            <a:chExt cx="2071955" cy="2539809"/>
          </a:xfrm>
        </p:grpSpPr>
        <p:sp>
          <p:nvSpPr>
            <p:cNvPr id="836" name="Google Shape;836;p81"/>
            <p:cNvSpPr/>
            <p:nvPr/>
          </p:nvSpPr>
          <p:spPr>
            <a:xfrm rot="6415716">
              <a:off x="929835" y="364707"/>
              <a:ext cx="761604" cy="87553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7" name="Google Shape;837;p81"/>
            <p:cNvSpPr/>
            <p:nvPr/>
          </p:nvSpPr>
          <p:spPr>
            <a:xfrm rot="6415717">
              <a:off x="733250" y="-1049815"/>
              <a:ext cx="1643332" cy="1665624"/>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8" name="Google Shape;838;p81"/>
            <p:cNvSpPr/>
            <p:nvPr/>
          </p:nvSpPr>
          <p:spPr>
            <a:xfrm rot="6415715">
              <a:off x="1212124" y="39845"/>
              <a:ext cx="335601" cy="746744"/>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39" name="Google Shape;839;p81"/>
          <p:cNvSpPr txBox="1"/>
          <p:nvPr>
            <p:ph type="title"/>
          </p:nvPr>
        </p:nvSpPr>
        <p:spPr>
          <a:xfrm>
            <a:off x="1396500" y="2104950"/>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8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Testing Results </a:t>
            </a:r>
            <a:endParaRPr/>
          </a:p>
        </p:txBody>
      </p:sp>
      <p:sp>
        <p:nvSpPr>
          <p:cNvPr id="845" name="Google Shape;845;p82"/>
          <p:cNvSpPr txBox="1"/>
          <p:nvPr>
            <p:ph idx="2" type="subTitle"/>
          </p:nvPr>
        </p:nvSpPr>
        <p:spPr>
          <a:xfrm>
            <a:off x="1019250" y="1017725"/>
            <a:ext cx="7105500" cy="3871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lang="en" sz="1600">
                <a:solidFill>
                  <a:srgbClr val="000000"/>
                </a:solidFill>
                <a:latin typeface="Cormorant Garamond"/>
                <a:ea typeface="Cormorant Garamond"/>
                <a:cs typeface="Cormorant Garamond"/>
                <a:sym typeface="Cormorant Garamond"/>
              </a:rPr>
              <a:t>First user: </a:t>
            </a:r>
            <a:endParaRPr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didn’t know he was matched at first</a:t>
            </a:r>
            <a:endParaRPr sz="1600">
              <a:solidFill>
                <a:srgbClr val="000000"/>
              </a:solidFill>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Asked how to connect with one person</a:t>
            </a:r>
            <a:endParaRPr sz="1600">
              <a:solidFill>
                <a:srgbClr val="000000"/>
              </a:solidFill>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Took a second to recognize the plus sign used to create goals or do the check in </a:t>
            </a:r>
            <a:endParaRPr sz="1600">
              <a:solidFill>
                <a:srgbClr val="000000"/>
              </a:solidFill>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What if he only wants to stay connected to one group member and he doesn’t like the others? He wanted to connect with one person</a:t>
            </a:r>
            <a:endParaRPr sz="1600">
              <a:solidFill>
                <a:srgbClr val="000000"/>
              </a:solidFill>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Hard to know he can create a goal from home</a:t>
            </a:r>
            <a:endParaRPr sz="1600">
              <a:solidFill>
                <a:srgbClr val="000000"/>
              </a:solidFill>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Only error was initially clicking on the chat page to get to group members’ responses</a:t>
            </a:r>
            <a:endParaRPr sz="1600">
              <a:solidFill>
                <a:srgbClr val="00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8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Testing Results (continued)</a:t>
            </a:r>
            <a:endParaRPr/>
          </a:p>
        </p:txBody>
      </p:sp>
      <p:sp>
        <p:nvSpPr>
          <p:cNvPr id="851" name="Google Shape;851;p83"/>
          <p:cNvSpPr txBox="1"/>
          <p:nvPr>
            <p:ph idx="1" type="body"/>
          </p:nvPr>
        </p:nvSpPr>
        <p:spPr>
          <a:xfrm>
            <a:off x="720000" y="1152475"/>
            <a:ext cx="7704000" cy="318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ormorant Garamond"/>
                <a:ea typeface="Cormorant Garamond"/>
                <a:cs typeface="Cormorant Garamond"/>
                <a:sym typeface="Cormorant Garamond"/>
              </a:rPr>
              <a:t>Tester Sarah:</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Participant completed all tasks with minimal error</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didn't know when to mark that the first task ended</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longest delay/confusion in the plus sign symbol in the personal weekly for creating a check-in</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Unsure about sharing certain information at different points in the app</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At matching sign-up and account creation:</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drop down inconsistency/misclicking</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confused by section names</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preferences questions didn't feel clear enough to tester and raised confusion</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background questions resulted in "prefer not to answer"</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At weekly check-in: </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Q's 2-3, "not really," "no." </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rPr lang="en" sz="1600">
                <a:latin typeface="Cormorant Garamond"/>
                <a:ea typeface="Cormorant Garamond"/>
                <a:cs typeface="Cormorant Garamond"/>
                <a:sym typeface="Cormorant Garamond"/>
              </a:rPr>
              <a:t>	- Suggested collapsible segments for people who didn't make progress or clear goals that week</a:t>
            </a:r>
            <a:endParaRPr sz="1600">
              <a:latin typeface="Cormorant Garamond"/>
              <a:ea typeface="Cormorant Garamond"/>
              <a:cs typeface="Cormorant Garamond"/>
              <a:sym typeface="Cormorant Garamond"/>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8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Testing Results (continued)</a:t>
            </a:r>
            <a:endParaRPr/>
          </a:p>
        </p:txBody>
      </p:sp>
      <p:sp>
        <p:nvSpPr>
          <p:cNvPr id="857" name="Google Shape;857;p84"/>
          <p:cNvSpPr txBox="1"/>
          <p:nvPr>
            <p:ph idx="1" type="body"/>
          </p:nvPr>
        </p:nvSpPr>
        <p:spPr>
          <a:xfrm>
            <a:off x="720000" y="1152475"/>
            <a:ext cx="7704000" cy="3184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Tester 1 (Kath)</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Measurements: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-number of confusion points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class year</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&gt;didn’t realize the checkpoint on close up goal was clickable bc it was already checked</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&gt;couldn’t find where to start weekly check-in</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need back arrow on weekly personal screen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-errors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tried to navigate to personal goals thru personal tab of menu</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tried to click on emotional check-in to get to check-in form</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hit goal to try to get to weekly check-in form</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 tried to go to chat to get to members’ responses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Tester 2 (Liz)</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-number of confusion points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&gt;didn’t realize she was sorted into a group</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&gt;thought bubble should be a speech bubble (couldn’t find the chat because of it)</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&gt;couldn’t find weekly check-in (went to group first, then didn’t know what to do from weekly personal)</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-errors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&gt;clicked self icon in menu bar to try to get to personal goals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&gt;went to group to try to find weekly check-in</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-notes</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&gt;did get correct for marking goal accomplished (didn’t confuse bc of check)</a:t>
            </a:r>
            <a:endParaRPr sz="9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900">
                <a:solidFill>
                  <a:srgbClr val="000000"/>
                </a:solidFill>
                <a:latin typeface="Arial"/>
                <a:ea typeface="Arial"/>
                <a:cs typeface="Arial"/>
                <a:sym typeface="Arial"/>
              </a:rPr>
              <a:t>&gt;used home screen in menu repeatedly to get back to “your group” / “weekly check-in” page</a:t>
            </a:r>
            <a:endParaRPr sz="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8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Log of Critical Incidents</a:t>
            </a:r>
            <a:endParaRPr/>
          </a:p>
        </p:txBody>
      </p:sp>
      <p:graphicFrame>
        <p:nvGraphicFramePr>
          <p:cNvPr id="863" name="Google Shape;863;p85"/>
          <p:cNvGraphicFramePr/>
          <p:nvPr/>
        </p:nvGraphicFramePr>
        <p:xfrm>
          <a:off x="952500" y="1619250"/>
          <a:ext cx="3000000" cy="3000000"/>
        </p:xfrm>
        <a:graphic>
          <a:graphicData uri="http://schemas.openxmlformats.org/drawingml/2006/table">
            <a:tbl>
              <a:tblPr>
                <a:noFill/>
                <a:tableStyleId>{D850388D-EAAA-47E6-9470-6B706C7A891C}</a:tableStyleId>
              </a:tblPr>
              <a:tblGrid>
                <a:gridCol w="3619500"/>
                <a:gridCol w="3619500"/>
              </a:tblGrid>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Incident</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Severity</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Wanted to connect with one specific person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2</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Concerned about disliking group members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2</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Wouldn’t have known he could create goals or do the check-in forms if we didn’t tell him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3</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Initially clicked on chat button to find group responses</a:t>
                      </a:r>
                      <a:endParaRPr sz="1200"/>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2</a:t>
                      </a:r>
                      <a:endParaRPr sz="1200"/>
                    </a:p>
                  </a:txBody>
                  <a:tcPr marT="91425" marB="91425" marR="91425" marL="91425">
                    <a:lnT cap="flat" cmpd="sng" w="9525">
                      <a:solidFill>
                        <a:srgbClr val="9E9E9E"/>
                      </a:solidFill>
                      <a:prstDash val="solid"/>
                      <a:round/>
                      <a:headEnd len="sm" w="sm" type="none"/>
                      <a:tailEnd len="sm" w="sm" type="none"/>
                    </a:lnT>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8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Log of Critical Incidents</a:t>
            </a:r>
            <a:endParaRPr/>
          </a:p>
        </p:txBody>
      </p:sp>
      <p:graphicFrame>
        <p:nvGraphicFramePr>
          <p:cNvPr id="869" name="Google Shape;869;p86"/>
          <p:cNvGraphicFramePr/>
          <p:nvPr/>
        </p:nvGraphicFramePr>
        <p:xfrm>
          <a:off x="952500" y="1597200"/>
          <a:ext cx="3000000" cy="3000000"/>
        </p:xfrm>
        <a:graphic>
          <a:graphicData uri="http://schemas.openxmlformats.org/drawingml/2006/table">
            <a:tbl>
              <a:tblPr>
                <a:noFill/>
                <a:tableStyleId>{D850388D-EAAA-47E6-9470-6B706C7A891C}</a:tableStyleId>
              </a:tblPr>
              <a:tblGrid>
                <a:gridCol w="3619500"/>
                <a:gridCol w="3619500"/>
              </a:tblGrid>
              <a:tr h="381000">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Incident</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ormorant Garamond SemiBold"/>
                          <a:ea typeface="Cormorant Garamond SemiBold"/>
                          <a:cs typeface="Cormorant Garamond SemiBold"/>
                          <a:sym typeface="Cormorant Garamond SemiBold"/>
                        </a:rPr>
                        <a:t>Severity</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600">
                          <a:latin typeface="Cormorant Garamond"/>
                          <a:ea typeface="Cormorant Garamond"/>
                          <a:cs typeface="Cormorant Garamond"/>
                          <a:sym typeface="Cormorant Garamond"/>
                        </a:rPr>
                        <a:t>Tried to navigate to personal goals through personal tab on menu bar</a:t>
                      </a:r>
                      <a:endParaRPr b="1" sz="1600">
                        <a:latin typeface="Cormorant Garamond"/>
                        <a:ea typeface="Cormorant Garamond"/>
                        <a:cs typeface="Cormorant Garamond"/>
                        <a:sym typeface="Cormorant Garamo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2</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600">
                          <a:latin typeface="Cormorant Garamond"/>
                          <a:ea typeface="Cormorant Garamond"/>
                          <a:cs typeface="Cormorant Garamond"/>
                          <a:sym typeface="Cormorant Garamond"/>
                        </a:rPr>
                        <a:t>Couldn’t find weekly check-in form</a:t>
                      </a:r>
                      <a:endParaRPr b="1" sz="1600">
                        <a:latin typeface="Cormorant Garamond"/>
                        <a:ea typeface="Cormorant Garamond"/>
                        <a:cs typeface="Cormorant Garamond"/>
                        <a:sym typeface="Cormorant Garamo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3</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600">
                          <a:latin typeface="Cormorant Garamond"/>
                          <a:ea typeface="Cormorant Garamond"/>
                          <a:cs typeface="Cormorant Garamond"/>
                          <a:sym typeface="Cormorant Garamond"/>
                        </a:rPr>
                        <a:t>Didn’t initially realize that group selection/formation had already happened</a:t>
                      </a:r>
                      <a:endParaRPr b="1" sz="1600">
                        <a:latin typeface="Cormorant Garamond"/>
                        <a:ea typeface="Cormorant Garamond"/>
                        <a:cs typeface="Cormorant Garamond"/>
                        <a:sym typeface="Cormorant Garamo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3</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sz="1600">
                          <a:latin typeface="Cormorant Garamond"/>
                          <a:ea typeface="Cormorant Garamond"/>
                          <a:cs typeface="Cormorant Garamond"/>
                          <a:sym typeface="Cormorant Garamond"/>
                        </a:rPr>
                        <a:t>Hesitant to answer </a:t>
                      </a:r>
                      <a:r>
                        <a:rPr b="1" lang="en" sz="1600">
                          <a:latin typeface="Cormorant Garamond"/>
                          <a:ea typeface="Cormorant Garamond"/>
                          <a:cs typeface="Cormorant Garamond"/>
                          <a:sym typeface="Cormorant Garamond"/>
                        </a:rPr>
                        <a:t>account</a:t>
                      </a:r>
                      <a:r>
                        <a:rPr b="1" lang="en" sz="1600">
                          <a:latin typeface="Cormorant Garamond"/>
                          <a:ea typeface="Cormorant Garamond"/>
                          <a:cs typeface="Cormorant Garamond"/>
                          <a:sym typeface="Cormorant Garamond"/>
                        </a:rPr>
                        <a:t> creation questions</a:t>
                      </a:r>
                      <a:endParaRPr b="1" sz="1600">
                        <a:latin typeface="Cormorant Garamond"/>
                        <a:ea typeface="Cormorant Garamond"/>
                        <a:cs typeface="Cormorant Garamond"/>
                        <a:sym typeface="Cormorant Garamond"/>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1200"/>
                        <a:t>2</a:t>
                      </a:r>
                      <a:endParaRPr sz="1200"/>
                    </a:p>
                  </a:txBody>
                  <a:tcPr marT="91425" marB="91425" marR="91425" marL="91425">
                    <a:lnT cap="flat" cmpd="sng" w="9525">
                      <a:solidFill>
                        <a:srgbClr val="9E9E9E"/>
                      </a:solidFill>
                      <a:prstDash val="solid"/>
                      <a:round/>
                      <a:headEnd len="sm" w="sm" type="none"/>
                      <a:tailEnd len="sm" w="sm" type="none"/>
                    </a:lnT>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8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Script</a:t>
            </a:r>
            <a:endParaRPr/>
          </a:p>
        </p:txBody>
      </p:sp>
      <p:sp>
        <p:nvSpPr>
          <p:cNvPr id="875" name="Google Shape;875;p87"/>
          <p:cNvSpPr txBox="1"/>
          <p:nvPr>
            <p:ph idx="2" type="subTitle"/>
          </p:nvPr>
        </p:nvSpPr>
        <p:spPr>
          <a:xfrm>
            <a:off x="1019250" y="1017725"/>
            <a:ext cx="7105500" cy="3871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000000"/>
                </a:solidFill>
              </a:rPr>
              <a:t>Facilitator: “Hi, we’d like you to test out our low-fi prototype of our app. The app is designed to help students connect with other students based on similar career interests and create a support group.”</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“We’re going to give you tasks to complete. Pretend these papers are the screen, </a:t>
            </a:r>
            <a:r>
              <a:rPr lang="en" sz="1300">
                <a:solidFill>
                  <a:srgbClr val="000000"/>
                </a:solidFill>
              </a:rPr>
              <a:t>click</a:t>
            </a:r>
            <a:r>
              <a:rPr lang="en" sz="1300">
                <a:solidFill>
                  <a:srgbClr val="000000"/>
                </a:solidFill>
              </a:rPr>
              <a:t> on a button, and we’ll navigate you to the next screen by handing you the next paper. We’ll track where you click and what you think as you go. Please think out loud as you navigate! Any questions?”</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“The first task is to match with other users based on your interests.”</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“Great, now try to set goals for this week.”</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“Okay now the task is to fill out a weekly check in form.”</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“These aren’t tasks, but I’d like to see if you can find how to check other group members’ check in responses, and how to check your weekly goals.”</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“Were there any features that were unclear? Any that weren’t useful?”</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“How was the UI? Easy to use? Any challenges?”</a:t>
            </a:r>
            <a:endParaRPr sz="1300">
              <a:solidFill>
                <a:srgbClr val="000000"/>
              </a:solidFill>
            </a:endParaRPr>
          </a:p>
          <a:p>
            <a:pPr indent="0" lvl="0" marL="0" rtl="0" algn="l">
              <a:lnSpc>
                <a:spcPct val="115000"/>
              </a:lnSpc>
              <a:spcBef>
                <a:spcPts val="0"/>
              </a:spcBef>
              <a:spcAft>
                <a:spcPts val="0"/>
              </a:spcAft>
              <a:buNone/>
            </a:pPr>
            <a:r>
              <a:rPr lang="en" sz="1300">
                <a:solidFill>
                  <a:srgbClr val="000000"/>
                </a:solidFill>
              </a:rPr>
              <a:t>Facilitator: “Could you rate on a scale from 1-10 how likely you’d be to use the group chat feature? How about the check in forms? How about setting goals?” </a:t>
            </a:r>
            <a:endParaRPr sz="1300">
              <a:solidFill>
                <a:srgbClr val="000000"/>
              </a:solidFill>
            </a:endParaRPr>
          </a:p>
          <a:p>
            <a:pPr indent="0" lvl="0" marL="0" rtl="0" algn="l">
              <a:lnSpc>
                <a:spcPct val="115000"/>
              </a:lnSpc>
              <a:spcBef>
                <a:spcPts val="0"/>
              </a:spcBef>
              <a:spcAft>
                <a:spcPts val="0"/>
              </a:spcAft>
              <a:buNone/>
            </a:pPr>
            <a:r>
              <a:t/>
            </a:r>
            <a:endParaRPr sz="1300">
              <a:solidFill>
                <a:srgbClr val="000000"/>
              </a:solidFill>
            </a:endParaRPr>
          </a:p>
          <a:p>
            <a:pPr indent="0" lvl="0" marL="0" rtl="0" algn="l">
              <a:lnSpc>
                <a:spcPct val="115000"/>
              </a:lnSpc>
              <a:spcBef>
                <a:spcPts val="0"/>
              </a:spcBef>
              <a:spcAft>
                <a:spcPts val="0"/>
              </a:spcAft>
              <a:buNone/>
            </a:pPr>
            <a:r>
              <a:t/>
            </a:r>
            <a:endParaRPr sz="1300">
              <a:solidFill>
                <a:srgbClr val="0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8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Apple Watch Pros/Cons</a:t>
            </a:r>
            <a:endParaRPr/>
          </a:p>
        </p:txBody>
      </p:sp>
      <p:sp>
        <p:nvSpPr>
          <p:cNvPr id="881" name="Google Shape;881;p88"/>
          <p:cNvSpPr txBox="1"/>
          <p:nvPr>
            <p:ph idx="3" type="subTitle"/>
          </p:nvPr>
        </p:nvSpPr>
        <p:spPr>
          <a:xfrm>
            <a:off x="1629487" y="11741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Pros</a:t>
            </a:r>
            <a:endParaRPr sz="2900">
              <a:latin typeface="Cormorant Garamond"/>
              <a:ea typeface="Cormorant Garamond"/>
              <a:cs typeface="Cormorant Garamond"/>
              <a:sym typeface="Cormorant Garamond"/>
            </a:endParaRPr>
          </a:p>
        </p:txBody>
      </p:sp>
      <p:sp>
        <p:nvSpPr>
          <p:cNvPr id="882" name="Google Shape;882;p88"/>
          <p:cNvSpPr txBox="1"/>
          <p:nvPr>
            <p:ph idx="3" type="subTitle"/>
          </p:nvPr>
        </p:nvSpPr>
        <p:spPr>
          <a:xfrm>
            <a:off x="5152612" y="11741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Cons</a:t>
            </a:r>
            <a:endParaRPr sz="2900">
              <a:latin typeface="Cormorant Garamond"/>
              <a:ea typeface="Cormorant Garamond"/>
              <a:cs typeface="Cormorant Garamond"/>
              <a:sym typeface="Cormorant Garamond"/>
            </a:endParaRPr>
          </a:p>
        </p:txBody>
      </p:sp>
      <p:sp>
        <p:nvSpPr>
          <p:cNvPr id="883" name="Google Shape;883;p88"/>
          <p:cNvSpPr txBox="1"/>
          <p:nvPr>
            <p:ph idx="3" type="subTitle"/>
          </p:nvPr>
        </p:nvSpPr>
        <p:spPr>
          <a:xfrm>
            <a:off x="1629475" y="1622000"/>
            <a:ext cx="2361900" cy="284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Ultra-portable, convenient interface makes app a part of users’ daily physical </a:t>
            </a:r>
            <a:r>
              <a:rPr lang="en" sz="1500">
                <a:latin typeface="Cormorant Garamond"/>
                <a:ea typeface="Cormorant Garamond"/>
                <a:cs typeface="Cormorant Garamond"/>
                <a:sym typeface="Cormorant Garamond"/>
              </a:rPr>
              <a:t>lives</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Optimized for notifications to support goals/events</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Small screen requires UI to be condensed to only essential elements</a:t>
            </a:r>
            <a:endParaRPr sz="1500">
              <a:latin typeface="Cormorant Garamond"/>
              <a:ea typeface="Cormorant Garamond"/>
              <a:cs typeface="Cormorant Garamond"/>
              <a:sym typeface="Cormorant Garamond"/>
            </a:endParaRPr>
          </a:p>
        </p:txBody>
      </p:sp>
      <p:sp>
        <p:nvSpPr>
          <p:cNvPr id="884" name="Google Shape;884;p88"/>
          <p:cNvSpPr txBox="1"/>
          <p:nvPr>
            <p:ph idx="3" type="subTitle"/>
          </p:nvPr>
        </p:nvSpPr>
        <p:spPr>
          <a:xfrm>
            <a:off x="5152600" y="1819100"/>
            <a:ext cx="2361900" cy="2844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Functionality is extremely limited</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App development for Apple Watch only is a challenge from a practical standpoint</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Extremely limited in audience (only Apple Watch users)</a:t>
            </a:r>
            <a:endParaRPr sz="1500">
              <a:latin typeface="Cormorant Garamond"/>
              <a:ea typeface="Cormorant Garamond"/>
              <a:cs typeface="Cormorant Garamond"/>
              <a:sym typeface="Cormorant Garamon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pic>
        <p:nvPicPr>
          <p:cNvPr id="889" name="Google Shape;889;p89"/>
          <p:cNvPicPr preferRelativeResize="0"/>
          <p:nvPr/>
        </p:nvPicPr>
        <p:blipFill>
          <a:blip r:embed="rId3">
            <a:alphaModFix/>
          </a:blip>
          <a:stretch>
            <a:fillRect/>
          </a:stretch>
        </p:blipFill>
        <p:spPr>
          <a:xfrm>
            <a:off x="66833" y="81775"/>
            <a:ext cx="6586042" cy="4979951"/>
          </a:xfrm>
          <a:prstGeom prst="rect">
            <a:avLst/>
          </a:prstGeom>
          <a:noFill/>
          <a:ln>
            <a:noFill/>
          </a:ln>
        </p:spPr>
      </p:pic>
      <p:sp>
        <p:nvSpPr>
          <p:cNvPr id="890" name="Google Shape;890;p89"/>
          <p:cNvSpPr txBox="1"/>
          <p:nvPr/>
        </p:nvSpPr>
        <p:spPr>
          <a:xfrm>
            <a:off x="6716000" y="278750"/>
            <a:ext cx="2327700" cy="329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Cormorant Garamond"/>
                <a:ea typeface="Cormorant Garamond"/>
                <a:cs typeface="Cormorant Garamond"/>
                <a:sym typeface="Cormorant Garamond"/>
              </a:rPr>
              <a:t>More detailed version of complex check-in task flow – we didn’t end up using this prototype for testing, but may implement some of its elements to address pain points</a:t>
            </a:r>
            <a:endParaRPr sz="2400">
              <a:solidFill>
                <a:schemeClr val="dk1"/>
              </a:solidFill>
              <a:latin typeface="Cormorant Garamond"/>
              <a:ea typeface="Cormorant Garamond"/>
              <a:cs typeface="Cormorant Garamond"/>
              <a:sym typeface="Cormorant Garamond"/>
            </a:endParaRPr>
          </a:p>
        </p:txBody>
      </p:sp>
      <p:sp>
        <p:nvSpPr>
          <p:cNvPr id="891" name="Google Shape;891;p89"/>
          <p:cNvSpPr/>
          <p:nvPr/>
        </p:nvSpPr>
        <p:spPr>
          <a:xfrm>
            <a:off x="66825" y="2986925"/>
            <a:ext cx="1506900" cy="207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pic>
        <p:nvPicPr>
          <p:cNvPr id="896" name="Google Shape;896;p90"/>
          <p:cNvPicPr preferRelativeResize="0"/>
          <p:nvPr/>
        </p:nvPicPr>
        <p:blipFill>
          <a:blip r:embed="rId3">
            <a:alphaModFix/>
          </a:blip>
          <a:stretch>
            <a:fillRect/>
          </a:stretch>
        </p:blipFill>
        <p:spPr>
          <a:xfrm>
            <a:off x="2108813" y="103213"/>
            <a:ext cx="4926375" cy="4937075"/>
          </a:xfrm>
          <a:prstGeom prst="rect">
            <a:avLst/>
          </a:prstGeom>
          <a:noFill/>
          <a:ln>
            <a:noFill/>
          </a:ln>
        </p:spPr>
      </p:pic>
      <p:pic>
        <p:nvPicPr>
          <p:cNvPr id="897" name="Google Shape;897;p90"/>
          <p:cNvPicPr preferRelativeResize="0"/>
          <p:nvPr/>
        </p:nvPicPr>
        <p:blipFill>
          <a:blip r:embed="rId3">
            <a:alphaModFix/>
          </a:blip>
          <a:stretch>
            <a:fillRect/>
          </a:stretch>
        </p:blipFill>
        <p:spPr>
          <a:xfrm>
            <a:off x="1637119" y="0"/>
            <a:ext cx="5132356" cy="5143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adiant Rhapsody Social Media Strategy by Slidesgo">
  <a:themeElements>
    <a:clrScheme name="Simple Light">
      <a:dk1>
        <a:srgbClr val="434343"/>
      </a:dk1>
      <a:lt1>
        <a:srgbClr val="F8F8F8"/>
      </a:lt1>
      <a:dk2>
        <a:srgbClr val="F1E88D"/>
      </a:dk2>
      <a:lt2>
        <a:srgbClr val="F3BE1E"/>
      </a:lt2>
      <a:accent1>
        <a:srgbClr val="CFE1E9"/>
      </a:accent1>
      <a:accent2>
        <a:srgbClr val="B7CEF0"/>
      </a:accent2>
      <a:accent3>
        <a:srgbClr val="F0B7E0"/>
      </a:accent3>
      <a:accent4>
        <a:srgbClr val="CBCE7D"/>
      </a:accent4>
      <a:accent5>
        <a:srgbClr val="FFFFFF"/>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